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06" r:id="rId3"/>
    <p:sldId id="284" r:id="rId4"/>
    <p:sldId id="310" r:id="rId5"/>
    <p:sldId id="295" r:id="rId6"/>
    <p:sldId id="277" r:id="rId7"/>
    <p:sldId id="311" r:id="rId8"/>
    <p:sldId id="263" r:id="rId9"/>
    <p:sldId id="264" r:id="rId10"/>
    <p:sldId id="288" r:id="rId11"/>
    <p:sldId id="290" r:id="rId12"/>
    <p:sldId id="294" r:id="rId13"/>
    <p:sldId id="312" r:id="rId14"/>
    <p:sldId id="291" r:id="rId15"/>
    <p:sldId id="299" r:id="rId16"/>
    <p:sldId id="300" r:id="rId17"/>
    <p:sldId id="301" r:id="rId18"/>
    <p:sldId id="309" r:id="rId19"/>
    <p:sldId id="307" r:id="rId20"/>
    <p:sldId id="308" r:id="rId21"/>
    <p:sldId id="313" r:id="rId22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00"/>
    <a:srgbClr val="00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50" autoAdjust="0"/>
    <p:restoredTop sz="94660" autoAdjust="0"/>
  </p:normalViewPr>
  <p:slideViewPr>
    <p:cSldViewPr snapToGrid="0">
      <p:cViewPr>
        <p:scale>
          <a:sx n="121" d="100"/>
          <a:sy n="121" d="100"/>
        </p:scale>
        <p:origin x="-504" y="-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A798DE-A6F4-4109-964F-7E1C96D551D1}" type="doc">
      <dgm:prSet loTypeId="urn:microsoft.com/office/officeart/2005/8/layout/vList3#1" loCatId="list" qsTypeId="urn:microsoft.com/office/officeart/2005/8/quickstyle/3d2" qsCatId="3D" csTypeId="urn:microsoft.com/office/officeart/2005/8/colors/accent6_1" csCatId="accent6" phldr="1"/>
      <dgm:spPr/>
    </dgm:pt>
    <dgm:pt modelId="{A2EC5661-625A-47A3-92CD-051F0AE73A33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развитие образовательных программ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D682A6-7D27-420D-98B4-FEE317135DAC}" type="parTrans" cxnId="{1AF43609-D21B-40E8-A4A2-3551D81A9116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4CCBBD-60BD-4E33-B774-FE2D0736D6E7}" type="sibTrans" cxnId="{1AF43609-D21B-40E8-A4A2-3551D81A9116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B70EB2-1E94-4D49-8AFA-BB8634B77601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научные исследования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BAD432-A907-433A-95F4-A0A62380E5FA}" type="parTrans" cxnId="{01692CBD-A453-43A3-A714-4A5AA8B553A3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893D0D-78BB-4B18-A8F1-2BE1090DF2E6}" type="sibTrans" cxnId="{01692CBD-A453-43A3-A714-4A5AA8B553A3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361584-1991-4C89-999C-BF484AFFC36B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сетевое взаимодействие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4AC3C5-DA66-4E80-B5AA-015A83B2FEE8}" type="parTrans" cxnId="{48D10CEF-A083-47EB-9431-BED2C9AAB5BB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41E038-CE2D-4563-AFBB-57A470DD1406}" type="sibTrans" cxnId="{48D10CEF-A083-47EB-9431-BED2C9AAB5BB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FF2388-1755-4040-930D-9B0B45109AE8}">
      <dgm:prSet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повышение финансовой грамотности населения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245C14-9D6E-425E-ACA8-3D9D0610CEB7}" type="parTrans" cxnId="{74EC0093-867D-4BAA-A972-BA35C7984186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170C07-4918-41BD-BA6B-B229DABF0F2C}" type="sibTrans" cxnId="{74EC0093-867D-4BAA-A972-BA35C7984186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147295-B86B-41F7-ADFF-68F0B9F14511}" type="pres">
      <dgm:prSet presAssocID="{0BA798DE-A6F4-4109-964F-7E1C96D551D1}" presName="linearFlow" presStyleCnt="0">
        <dgm:presLayoutVars>
          <dgm:dir/>
          <dgm:resizeHandles val="exact"/>
        </dgm:presLayoutVars>
      </dgm:prSet>
      <dgm:spPr/>
    </dgm:pt>
    <dgm:pt modelId="{2D3E85EB-C67A-43AB-9679-572B6005AEB8}" type="pres">
      <dgm:prSet presAssocID="{A2EC5661-625A-47A3-92CD-051F0AE73A33}" presName="composite" presStyleCnt="0"/>
      <dgm:spPr/>
    </dgm:pt>
    <dgm:pt modelId="{C290BD96-0EC6-4DA1-95DB-A7FC1607BEDB}" type="pres">
      <dgm:prSet presAssocID="{A2EC5661-625A-47A3-92CD-051F0AE73A33}" presName="imgShp" presStyleLbl="fgImgPlace1" presStyleIdx="0" presStyleCnt="4" custLinFactX="-45744" custLinFactNeighborX="-100000" custLinFactNeighborY="-3519"/>
      <dgm:spPr/>
    </dgm:pt>
    <dgm:pt modelId="{ED226C3F-A2C2-443C-A3CD-A7D264AFAA15}" type="pres">
      <dgm:prSet presAssocID="{A2EC5661-625A-47A3-92CD-051F0AE73A33}" presName="txShp" presStyleLbl="node1" presStyleIdx="0" presStyleCnt="4" custScaleX="141097" custLinFactNeighborX="1251" custLinFactNeighborY="-1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E5251-4827-4302-8B7E-037305674F62}" type="pres">
      <dgm:prSet presAssocID="{CB4CCBBD-60BD-4E33-B774-FE2D0736D6E7}" presName="spacing" presStyleCnt="0"/>
      <dgm:spPr/>
    </dgm:pt>
    <dgm:pt modelId="{BA3DED48-209A-43B0-9B57-CB678144A49F}" type="pres">
      <dgm:prSet presAssocID="{B0B70EB2-1E94-4D49-8AFA-BB8634B77601}" presName="composite" presStyleCnt="0"/>
      <dgm:spPr/>
    </dgm:pt>
    <dgm:pt modelId="{E7A1B4AA-2418-460D-A270-12C1C554C47F}" type="pres">
      <dgm:prSet presAssocID="{B0B70EB2-1E94-4D49-8AFA-BB8634B77601}" presName="imgShp" presStyleLbl="fgImgPlace1" presStyleIdx="1" presStyleCnt="4" custLinFactX="-45744" custLinFactNeighborX="-100000" custLinFactNeighborY="-3519"/>
      <dgm:spPr/>
    </dgm:pt>
    <dgm:pt modelId="{3AD84BF8-042D-4539-A8CD-9EC57FCA2D92}" type="pres">
      <dgm:prSet presAssocID="{B0B70EB2-1E94-4D49-8AFA-BB8634B77601}" presName="txShp" presStyleLbl="node1" presStyleIdx="1" presStyleCnt="4" custScaleX="141097" custLinFactNeighborX="1251" custLinFactNeighborY="-1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BA078E-E9BA-435D-81F3-352E86F6509E}" type="pres">
      <dgm:prSet presAssocID="{F7893D0D-78BB-4B18-A8F1-2BE1090DF2E6}" presName="spacing" presStyleCnt="0"/>
      <dgm:spPr/>
    </dgm:pt>
    <dgm:pt modelId="{0580214E-FC82-4783-8469-F7EB188E6BBA}" type="pres">
      <dgm:prSet presAssocID="{5B361584-1991-4C89-999C-BF484AFFC36B}" presName="composite" presStyleCnt="0"/>
      <dgm:spPr/>
    </dgm:pt>
    <dgm:pt modelId="{AFB5EC2F-151D-4C37-AAF8-407B4C71F15F}" type="pres">
      <dgm:prSet presAssocID="{5B361584-1991-4C89-999C-BF484AFFC36B}" presName="imgShp" presStyleLbl="fgImgPlace1" presStyleIdx="2" presStyleCnt="4" custLinFactX="-45744" custLinFactNeighborX="-100000" custLinFactNeighborY="-3519"/>
      <dgm:spPr/>
    </dgm:pt>
    <dgm:pt modelId="{CDF4A1DF-6AE4-400E-8568-13BD974FB32E}" type="pres">
      <dgm:prSet presAssocID="{5B361584-1991-4C89-999C-BF484AFFC36B}" presName="txShp" presStyleLbl="node1" presStyleIdx="2" presStyleCnt="4" custScaleX="141097" custLinFactNeighborX="1251" custLinFactNeighborY="-1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3E1FD-602E-491A-A324-A0FDDD717C41}" type="pres">
      <dgm:prSet presAssocID="{8A41E038-CE2D-4563-AFBB-57A470DD1406}" presName="spacing" presStyleCnt="0"/>
      <dgm:spPr/>
    </dgm:pt>
    <dgm:pt modelId="{D5BCBEE1-8619-43FD-AF67-B97015AEF699}" type="pres">
      <dgm:prSet presAssocID="{76FF2388-1755-4040-930D-9B0B45109AE8}" presName="composite" presStyleCnt="0"/>
      <dgm:spPr/>
    </dgm:pt>
    <dgm:pt modelId="{3E3962D9-CB02-45C8-813E-8491C1D26DF1}" type="pres">
      <dgm:prSet presAssocID="{76FF2388-1755-4040-930D-9B0B45109AE8}" presName="imgShp" presStyleLbl="fgImgPlace1" presStyleIdx="3" presStyleCnt="4" custLinFactX="-45744" custLinFactNeighborX="-100000" custLinFactNeighborY="-5565"/>
      <dgm:spPr/>
    </dgm:pt>
    <dgm:pt modelId="{8AEBDF64-29CF-46F9-9A49-7ED825D74864}" type="pres">
      <dgm:prSet presAssocID="{76FF2388-1755-4040-930D-9B0B45109AE8}" presName="txShp" presStyleLbl="node1" presStyleIdx="3" presStyleCnt="4" custScaleX="141097" custLinFactNeighborX="1251" custLinFactNeighborY="-1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FC465A-2683-4574-9409-FDCDE9869E43}" type="presOf" srcId="{0BA798DE-A6F4-4109-964F-7E1C96D551D1}" destId="{17147295-B86B-41F7-ADFF-68F0B9F14511}" srcOrd="0" destOrd="0" presId="urn:microsoft.com/office/officeart/2005/8/layout/vList3#1"/>
    <dgm:cxn modelId="{1AF43609-D21B-40E8-A4A2-3551D81A9116}" srcId="{0BA798DE-A6F4-4109-964F-7E1C96D551D1}" destId="{A2EC5661-625A-47A3-92CD-051F0AE73A33}" srcOrd="0" destOrd="0" parTransId="{89D682A6-7D27-420D-98B4-FEE317135DAC}" sibTransId="{CB4CCBBD-60BD-4E33-B774-FE2D0736D6E7}"/>
    <dgm:cxn modelId="{48D10CEF-A083-47EB-9431-BED2C9AAB5BB}" srcId="{0BA798DE-A6F4-4109-964F-7E1C96D551D1}" destId="{5B361584-1991-4C89-999C-BF484AFFC36B}" srcOrd="2" destOrd="0" parTransId="{704AC3C5-DA66-4E80-B5AA-015A83B2FEE8}" sibTransId="{8A41E038-CE2D-4563-AFBB-57A470DD1406}"/>
    <dgm:cxn modelId="{81BABB4A-30E7-4EE9-BF38-FAA45D61093A}" type="presOf" srcId="{76FF2388-1755-4040-930D-9B0B45109AE8}" destId="{8AEBDF64-29CF-46F9-9A49-7ED825D74864}" srcOrd="0" destOrd="0" presId="urn:microsoft.com/office/officeart/2005/8/layout/vList3#1"/>
    <dgm:cxn modelId="{2F5A8394-47E5-4532-8DCC-5B0C0115B5DF}" type="presOf" srcId="{A2EC5661-625A-47A3-92CD-051F0AE73A33}" destId="{ED226C3F-A2C2-443C-A3CD-A7D264AFAA15}" srcOrd="0" destOrd="0" presId="urn:microsoft.com/office/officeart/2005/8/layout/vList3#1"/>
    <dgm:cxn modelId="{01692CBD-A453-43A3-A714-4A5AA8B553A3}" srcId="{0BA798DE-A6F4-4109-964F-7E1C96D551D1}" destId="{B0B70EB2-1E94-4D49-8AFA-BB8634B77601}" srcOrd="1" destOrd="0" parTransId="{4CBAD432-A907-433A-95F4-A0A62380E5FA}" sibTransId="{F7893D0D-78BB-4B18-A8F1-2BE1090DF2E6}"/>
    <dgm:cxn modelId="{0B612C7F-79CA-472B-902F-5ECE4780685D}" type="presOf" srcId="{B0B70EB2-1E94-4D49-8AFA-BB8634B77601}" destId="{3AD84BF8-042D-4539-A8CD-9EC57FCA2D92}" srcOrd="0" destOrd="0" presId="urn:microsoft.com/office/officeart/2005/8/layout/vList3#1"/>
    <dgm:cxn modelId="{74EC0093-867D-4BAA-A972-BA35C7984186}" srcId="{0BA798DE-A6F4-4109-964F-7E1C96D551D1}" destId="{76FF2388-1755-4040-930D-9B0B45109AE8}" srcOrd="3" destOrd="0" parTransId="{15245C14-9D6E-425E-ACA8-3D9D0610CEB7}" sibTransId="{69170C07-4918-41BD-BA6B-B229DABF0F2C}"/>
    <dgm:cxn modelId="{68306F9B-B0A9-4D6C-B4AC-4D8FB862FBB5}" type="presOf" srcId="{5B361584-1991-4C89-999C-BF484AFFC36B}" destId="{CDF4A1DF-6AE4-400E-8568-13BD974FB32E}" srcOrd="0" destOrd="0" presId="urn:microsoft.com/office/officeart/2005/8/layout/vList3#1"/>
    <dgm:cxn modelId="{DC0D80F5-CB0F-458A-B34D-DC6035515FE9}" type="presParOf" srcId="{17147295-B86B-41F7-ADFF-68F0B9F14511}" destId="{2D3E85EB-C67A-43AB-9679-572B6005AEB8}" srcOrd="0" destOrd="0" presId="urn:microsoft.com/office/officeart/2005/8/layout/vList3#1"/>
    <dgm:cxn modelId="{81BB60C4-D7C1-427E-A1C7-280826F8BDB9}" type="presParOf" srcId="{2D3E85EB-C67A-43AB-9679-572B6005AEB8}" destId="{C290BD96-0EC6-4DA1-95DB-A7FC1607BEDB}" srcOrd="0" destOrd="0" presId="urn:microsoft.com/office/officeart/2005/8/layout/vList3#1"/>
    <dgm:cxn modelId="{C3EAFF04-D482-41B2-AFA8-754AF524D5DA}" type="presParOf" srcId="{2D3E85EB-C67A-43AB-9679-572B6005AEB8}" destId="{ED226C3F-A2C2-443C-A3CD-A7D264AFAA15}" srcOrd="1" destOrd="0" presId="urn:microsoft.com/office/officeart/2005/8/layout/vList3#1"/>
    <dgm:cxn modelId="{9A4429AA-41D5-4F43-A10E-CAE29B58871A}" type="presParOf" srcId="{17147295-B86B-41F7-ADFF-68F0B9F14511}" destId="{EEFE5251-4827-4302-8B7E-037305674F62}" srcOrd="1" destOrd="0" presId="urn:microsoft.com/office/officeart/2005/8/layout/vList3#1"/>
    <dgm:cxn modelId="{4BE97415-50D1-477E-8722-2A3D3F88879A}" type="presParOf" srcId="{17147295-B86B-41F7-ADFF-68F0B9F14511}" destId="{BA3DED48-209A-43B0-9B57-CB678144A49F}" srcOrd="2" destOrd="0" presId="urn:microsoft.com/office/officeart/2005/8/layout/vList3#1"/>
    <dgm:cxn modelId="{423C832B-8855-40A9-AC6D-B7BE9A57BFE6}" type="presParOf" srcId="{BA3DED48-209A-43B0-9B57-CB678144A49F}" destId="{E7A1B4AA-2418-460D-A270-12C1C554C47F}" srcOrd="0" destOrd="0" presId="urn:microsoft.com/office/officeart/2005/8/layout/vList3#1"/>
    <dgm:cxn modelId="{99EE7B54-5E1C-49AA-A093-453B59C538DE}" type="presParOf" srcId="{BA3DED48-209A-43B0-9B57-CB678144A49F}" destId="{3AD84BF8-042D-4539-A8CD-9EC57FCA2D92}" srcOrd="1" destOrd="0" presId="urn:microsoft.com/office/officeart/2005/8/layout/vList3#1"/>
    <dgm:cxn modelId="{2073E0E3-5BAE-4B15-9052-62FE35C5BF3D}" type="presParOf" srcId="{17147295-B86B-41F7-ADFF-68F0B9F14511}" destId="{1ABA078E-E9BA-435D-81F3-352E86F6509E}" srcOrd="3" destOrd="0" presId="urn:microsoft.com/office/officeart/2005/8/layout/vList3#1"/>
    <dgm:cxn modelId="{9D1752AB-5C26-4BE0-A0A2-F0D6251C4EDE}" type="presParOf" srcId="{17147295-B86B-41F7-ADFF-68F0B9F14511}" destId="{0580214E-FC82-4783-8469-F7EB188E6BBA}" srcOrd="4" destOrd="0" presId="urn:microsoft.com/office/officeart/2005/8/layout/vList3#1"/>
    <dgm:cxn modelId="{95029E44-3B86-45B1-A4AB-4CADE013C84B}" type="presParOf" srcId="{0580214E-FC82-4783-8469-F7EB188E6BBA}" destId="{AFB5EC2F-151D-4C37-AAF8-407B4C71F15F}" srcOrd="0" destOrd="0" presId="urn:microsoft.com/office/officeart/2005/8/layout/vList3#1"/>
    <dgm:cxn modelId="{888E214C-3C59-45B4-969F-AB57A65D1CE1}" type="presParOf" srcId="{0580214E-FC82-4783-8469-F7EB188E6BBA}" destId="{CDF4A1DF-6AE4-400E-8568-13BD974FB32E}" srcOrd="1" destOrd="0" presId="urn:microsoft.com/office/officeart/2005/8/layout/vList3#1"/>
    <dgm:cxn modelId="{9DDC9930-0046-4693-A3BA-7E8C482DF87E}" type="presParOf" srcId="{17147295-B86B-41F7-ADFF-68F0B9F14511}" destId="{B8B3E1FD-602E-491A-A324-A0FDDD717C41}" srcOrd="5" destOrd="0" presId="urn:microsoft.com/office/officeart/2005/8/layout/vList3#1"/>
    <dgm:cxn modelId="{81DA1C9F-E7EC-4240-BE2F-B3E6F158214D}" type="presParOf" srcId="{17147295-B86B-41F7-ADFF-68F0B9F14511}" destId="{D5BCBEE1-8619-43FD-AF67-B97015AEF699}" srcOrd="6" destOrd="0" presId="urn:microsoft.com/office/officeart/2005/8/layout/vList3#1"/>
    <dgm:cxn modelId="{058AC377-AB61-4BCD-9B19-FB48781AB505}" type="presParOf" srcId="{D5BCBEE1-8619-43FD-AF67-B97015AEF699}" destId="{3E3962D9-CB02-45C8-813E-8491C1D26DF1}" srcOrd="0" destOrd="0" presId="urn:microsoft.com/office/officeart/2005/8/layout/vList3#1"/>
    <dgm:cxn modelId="{D2842FDB-D206-439D-95DC-C7AD1344D967}" type="presParOf" srcId="{D5BCBEE1-8619-43FD-AF67-B97015AEF699}" destId="{8AEBDF64-29CF-46F9-9A49-7ED825D7486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B668DF-EBF6-46E8-8BE8-C0BB00239E15}" type="doc">
      <dgm:prSet loTypeId="urn:microsoft.com/office/officeart/2005/8/layout/vList3#2" loCatId="list" qsTypeId="urn:microsoft.com/office/officeart/2005/8/quickstyle/3d1" qsCatId="3D" csTypeId="urn:microsoft.com/office/officeart/2005/8/colors/accent6_1" csCatId="accent6" phldr="1"/>
      <dgm:spPr/>
    </dgm:pt>
    <dgm:pt modelId="{18D389E7-97F3-4429-9133-14054FE0D218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студентов </a:t>
          </a:r>
          <a:r>
            <a:rPr lang="ru-RU" sz="2000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бакалавриата</a:t>
          </a:r>
          <a:r>
            <a:rPr lang="ru-RU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по профилю «Финансовая безопасность» направление  «Экономика» (очная и заочная формы обучения, всего 126 человек)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48A755-F213-48AF-93D8-9A63BB347C49}" type="parTrans" cxnId="{953140AD-F203-4720-A423-91C92D81D3B0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737E98-F939-43DB-838F-34BB4488AD2C}" type="sibTrans" cxnId="{953140AD-F203-4720-A423-91C92D81D3B0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FDCF48-337D-4126-B8F9-30A71AC5D4F4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студентов </a:t>
          </a:r>
          <a:r>
            <a:rPr lang="ru-RU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магистратуры</a:t>
          </a:r>
          <a:r>
            <a:rPr lang="ru-RU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по магистерской программе «Финансовый мониторинг и финансовые рынки» направление «Финансы и кредит» (очная и заочная формы обучения, всего 23 человека)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A6155D-9C72-47F5-9BD4-D912F3157F3A}" type="parTrans" cxnId="{C8BD279B-62B2-49D1-B128-ADD70B06407C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58AFF4-AD28-4CA9-BF34-9A5F4E8B2833}" type="sibTrans" cxnId="{C8BD279B-62B2-49D1-B128-ADD70B06407C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649F49-E63D-49B4-A74F-A95359B7C00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аспирантов</a:t>
          </a:r>
          <a:r>
            <a:rPr lang="ru-RU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по тематике ПОД/ФТ,  направление «Финансы, денежное обращение и кредит» (3 человека)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50E2FC-AEEB-4963-A655-4542314435ED}" type="parTrans" cxnId="{D086A4AB-4002-48D5-A135-6E477ED72C97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7657F7-7197-49A3-BEDA-0F3DFFAF1A68}" type="sibTrans" cxnId="{D086A4AB-4002-48D5-A135-6E477ED72C97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7B600E-4D1D-4A2E-A4D6-8C4AD2759D1C}" type="pres">
      <dgm:prSet presAssocID="{30B668DF-EBF6-46E8-8BE8-C0BB00239E15}" presName="linearFlow" presStyleCnt="0">
        <dgm:presLayoutVars>
          <dgm:dir/>
          <dgm:resizeHandles val="exact"/>
        </dgm:presLayoutVars>
      </dgm:prSet>
      <dgm:spPr/>
    </dgm:pt>
    <dgm:pt modelId="{E3DB19D7-4645-4C0D-A7D9-E4D9349908F0}" type="pres">
      <dgm:prSet presAssocID="{18D389E7-97F3-4429-9133-14054FE0D218}" presName="composite" presStyleCnt="0"/>
      <dgm:spPr/>
    </dgm:pt>
    <dgm:pt modelId="{04D7B94C-6BC7-4BD7-B9F2-7C3B22E3377B}" type="pres">
      <dgm:prSet presAssocID="{18D389E7-97F3-4429-9133-14054FE0D218}" presName="imgShp" presStyleLbl="fgImgPlace1" presStyleIdx="0" presStyleCnt="3" custLinFactX="-65369" custLinFactNeighborX="-100000" custLinFactNeighborY="1133"/>
      <dgm:spPr>
        <a:solidFill>
          <a:schemeClr val="accent6">
            <a:lumMod val="40000"/>
            <a:lumOff val="60000"/>
          </a:schemeClr>
        </a:solidFill>
      </dgm:spPr>
    </dgm:pt>
    <dgm:pt modelId="{B5406439-00CB-423E-ACAE-1F7534DC0705}" type="pres">
      <dgm:prSet presAssocID="{18D389E7-97F3-4429-9133-14054FE0D218}" presName="txShp" presStyleLbl="node1" presStyleIdx="0" presStyleCnt="3" custScaleX="143418" custLinFactNeighborX="3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E1D46-A72E-4E6C-82A5-A0A8325A17A7}" type="pres">
      <dgm:prSet presAssocID="{85737E98-F939-43DB-838F-34BB4488AD2C}" presName="spacing" presStyleCnt="0"/>
      <dgm:spPr/>
    </dgm:pt>
    <dgm:pt modelId="{690F62BA-0F13-4BAF-8869-8543CFD7C73E}" type="pres">
      <dgm:prSet presAssocID="{D2FDCF48-337D-4126-B8F9-30A71AC5D4F4}" presName="composite" presStyleCnt="0"/>
      <dgm:spPr/>
    </dgm:pt>
    <dgm:pt modelId="{2090C762-3C78-4BAF-88E5-93513401B565}" type="pres">
      <dgm:prSet presAssocID="{D2FDCF48-337D-4126-B8F9-30A71AC5D4F4}" presName="imgShp" presStyleLbl="fgImgPlace1" presStyleIdx="1" presStyleCnt="3" custLinFactX="-65369" custLinFactNeighborX="-100000" custLinFactNeighborY="1133"/>
      <dgm:spPr>
        <a:solidFill>
          <a:schemeClr val="accent6">
            <a:lumMod val="40000"/>
            <a:lumOff val="60000"/>
          </a:schemeClr>
        </a:solidFill>
      </dgm:spPr>
    </dgm:pt>
    <dgm:pt modelId="{1F369B7F-2B85-4F94-BABE-1DBFBE10BD21}" type="pres">
      <dgm:prSet presAssocID="{D2FDCF48-337D-4126-B8F9-30A71AC5D4F4}" presName="txShp" presStyleLbl="node1" presStyleIdx="1" presStyleCnt="3" custScaleX="143418" custLinFactNeighborX="3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153DD-1F9F-4F75-9D49-D4124FE0A6CE}" type="pres">
      <dgm:prSet presAssocID="{6C58AFF4-AD28-4CA9-BF34-9A5F4E8B2833}" presName="spacing" presStyleCnt="0"/>
      <dgm:spPr/>
    </dgm:pt>
    <dgm:pt modelId="{A7024728-9ADA-44D0-9B20-63CA195C157F}" type="pres">
      <dgm:prSet presAssocID="{54649F49-E63D-49B4-A74F-A95359B7C005}" presName="composite" presStyleCnt="0"/>
      <dgm:spPr/>
    </dgm:pt>
    <dgm:pt modelId="{95BDA0F6-9EEE-4A0A-BBE0-6602F6B92372}" type="pres">
      <dgm:prSet presAssocID="{54649F49-E63D-49B4-A74F-A95359B7C005}" presName="imgShp" presStyleLbl="fgImgPlace1" presStyleIdx="2" presStyleCnt="3" custLinFactX="-65369" custLinFactNeighborX="-100000" custLinFactNeighborY="1133"/>
      <dgm:spPr>
        <a:solidFill>
          <a:schemeClr val="accent6">
            <a:lumMod val="40000"/>
            <a:lumOff val="60000"/>
          </a:schemeClr>
        </a:solidFill>
      </dgm:spPr>
    </dgm:pt>
    <dgm:pt modelId="{81E0454B-4044-48F0-9363-0B5989F7AE38}" type="pres">
      <dgm:prSet presAssocID="{54649F49-E63D-49B4-A74F-A95359B7C005}" presName="txShp" presStyleLbl="node1" presStyleIdx="2" presStyleCnt="3" custScaleX="143418" custLinFactNeighborX="3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82CE9D-51BA-4769-887E-9B16DD7BCE9D}" type="presOf" srcId="{30B668DF-EBF6-46E8-8BE8-C0BB00239E15}" destId="{257B600E-4D1D-4A2E-A4D6-8C4AD2759D1C}" srcOrd="0" destOrd="0" presId="urn:microsoft.com/office/officeart/2005/8/layout/vList3#2"/>
    <dgm:cxn modelId="{DE434273-89EB-459D-BD15-B169D2B8794D}" type="presOf" srcId="{54649F49-E63D-49B4-A74F-A95359B7C005}" destId="{81E0454B-4044-48F0-9363-0B5989F7AE38}" srcOrd="0" destOrd="0" presId="urn:microsoft.com/office/officeart/2005/8/layout/vList3#2"/>
    <dgm:cxn modelId="{C8BD279B-62B2-49D1-B128-ADD70B06407C}" srcId="{30B668DF-EBF6-46E8-8BE8-C0BB00239E15}" destId="{D2FDCF48-337D-4126-B8F9-30A71AC5D4F4}" srcOrd="1" destOrd="0" parTransId="{CDA6155D-9C72-47F5-9BD4-D912F3157F3A}" sibTransId="{6C58AFF4-AD28-4CA9-BF34-9A5F4E8B2833}"/>
    <dgm:cxn modelId="{D086A4AB-4002-48D5-A135-6E477ED72C97}" srcId="{30B668DF-EBF6-46E8-8BE8-C0BB00239E15}" destId="{54649F49-E63D-49B4-A74F-A95359B7C005}" srcOrd="2" destOrd="0" parTransId="{1550E2FC-AEEB-4963-A655-4542314435ED}" sibTransId="{007657F7-7197-49A3-BEDA-0F3DFFAF1A68}"/>
    <dgm:cxn modelId="{4FA84EFE-684C-41EC-A9C6-E06176C69839}" type="presOf" srcId="{18D389E7-97F3-4429-9133-14054FE0D218}" destId="{B5406439-00CB-423E-ACAE-1F7534DC0705}" srcOrd="0" destOrd="0" presId="urn:microsoft.com/office/officeart/2005/8/layout/vList3#2"/>
    <dgm:cxn modelId="{F05B0BE3-030E-4570-BA79-C8B80C98C2D0}" type="presOf" srcId="{D2FDCF48-337D-4126-B8F9-30A71AC5D4F4}" destId="{1F369B7F-2B85-4F94-BABE-1DBFBE10BD21}" srcOrd="0" destOrd="0" presId="urn:microsoft.com/office/officeart/2005/8/layout/vList3#2"/>
    <dgm:cxn modelId="{953140AD-F203-4720-A423-91C92D81D3B0}" srcId="{30B668DF-EBF6-46E8-8BE8-C0BB00239E15}" destId="{18D389E7-97F3-4429-9133-14054FE0D218}" srcOrd="0" destOrd="0" parTransId="{B948A755-F213-48AF-93D8-9A63BB347C49}" sibTransId="{85737E98-F939-43DB-838F-34BB4488AD2C}"/>
    <dgm:cxn modelId="{A9E253EC-1752-46A1-88BC-E3BB5BB6631E}" type="presParOf" srcId="{257B600E-4D1D-4A2E-A4D6-8C4AD2759D1C}" destId="{E3DB19D7-4645-4C0D-A7D9-E4D9349908F0}" srcOrd="0" destOrd="0" presId="urn:microsoft.com/office/officeart/2005/8/layout/vList3#2"/>
    <dgm:cxn modelId="{23E6C39F-80F2-4E96-BEE2-FB964DF49F8B}" type="presParOf" srcId="{E3DB19D7-4645-4C0D-A7D9-E4D9349908F0}" destId="{04D7B94C-6BC7-4BD7-B9F2-7C3B22E3377B}" srcOrd="0" destOrd="0" presId="urn:microsoft.com/office/officeart/2005/8/layout/vList3#2"/>
    <dgm:cxn modelId="{8B646FEE-48C3-4B7E-95D2-B908B0FC6C44}" type="presParOf" srcId="{E3DB19D7-4645-4C0D-A7D9-E4D9349908F0}" destId="{B5406439-00CB-423E-ACAE-1F7534DC0705}" srcOrd="1" destOrd="0" presId="urn:microsoft.com/office/officeart/2005/8/layout/vList3#2"/>
    <dgm:cxn modelId="{123427C1-A815-4C92-BACC-59FD6EF1FE0C}" type="presParOf" srcId="{257B600E-4D1D-4A2E-A4D6-8C4AD2759D1C}" destId="{7BBE1D46-A72E-4E6C-82A5-A0A8325A17A7}" srcOrd="1" destOrd="0" presId="urn:microsoft.com/office/officeart/2005/8/layout/vList3#2"/>
    <dgm:cxn modelId="{70ED7D75-86EE-4B3E-9C4A-9C2A0C486C0E}" type="presParOf" srcId="{257B600E-4D1D-4A2E-A4D6-8C4AD2759D1C}" destId="{690F62BA-0F13-4BAF-8869-8543CFD7C73E}" srcOrd="2" destOrd="0" presId="urn:microsoft.com/office/officeart/2005/8/layout/vList3#2"/>
    <dgm:cxn modelId="{77616B8A-576F-41DA-A113-851152EBDC96}" type="presParOf" srcId="{690F62BA-0F13-4BAF-8869-8543CFD7C73E}" destId="{2090C762-3C78-4BAF-88E5-93513401B565}" srcOrd="0" destOrd="0" presId="urn:microsoft.com/office/officeart/2005/8/layout/vList3#2"/>
    <dgm:cxn modelId="{7B836D1D-D752-403B-9FCB-AAFE5ED42809}" type="presParOf" srcId="{690F62BA-0F13-4BAF-8869-8543CFD7C73E}" destId="{1F369B7F-2B85-4F94-BABE-1DBFBE10BD21}" srcOrd="1" destOrd="0" presId="urn:microsoft.com/office/officeart/2005/8/layout/vList3#2"/>
    <dgm:cxn modelId="{D9DC5330-2937-481E-B027-9971A3A8A60E}" type="presParOf" srcId="{257B600E-4D1D-4A2E-A4D6-8C4AD2759D1C}" destId="{B8B153DD-1F9F-4F75-9D49-D4124FE0A6CE}" srcOrd="3" destOrd="0" presId="urn:microsoft.com/office/officeart/2005/8/layout/vList3#2"/>
    <dgm:cxn modelId="{6B465A1D-F3EF-4F8B-BD27-8CE443195F59}" type="presParOf" srcId="{257B600E-4D1D-4A2E-A4D6-8C4AD2759D1C}" destId="{A7024728-9ADA-44D0-9B20-63CA195C157F}" srcOrd="4" destOrd="0" presId="urn:microsoft.com/office/officeart/2005/8/layout/vList3#2"/>
    <dgm:cxn modelId="{E7941094-9BF7-412B-A461-F831437AA767}" type="presParOf" srcId="{A7024728-9ADA-44D0-9B20-63CA195C157F}" destId="{95BDA0F6-9EEE-4A0A-BBE0-6602F6B92372}" srcOrd="0" destOrd="0" presId="urn:microsoft.com/office/officeart/2005/8/layout/vList3#2"/>
    <dgm:cxn modelId="{52317791-67E3-4F26-AA86-336A2FA6F95D}" type="presParOf" srcId="{A7024728-9ADA-44D0-9B20-63CA195C157F}" destId="{81E0454B-4044-48F0-9363-0B5989F7AE38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0DB6EE-1346-4062-B281-B86930AA1B6A}" type="doc">
      <dgm:prSet loTypeId="urn:microsoft.com/office/officeart/2008/layout/PictureStrips" loCatId="list" qsTypeId="urn:microsoft.com/office/officeart/2005/8/quickstyle/3d1" qsCatId="3D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ECBA158E-179D-4144-8FE4-7DC2E6B4C443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Выявление угроз роста системного риска на российском финансовом рынке на основе определения уязвимостей финансовых институтов и домохозяйств к риску отмывания денег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19C720A0-4C37-47EB-8B09-0414E6B28FCA}" type="parTrans" cxnId="{683B5878-AC2D-4013-85E7-A538D5F9D70D}">
      <dgm:prSet/>
      <dgm:spPr/>
      <dgm:t>
        <a:bodyPr/>
        <a:lstStyle/>
        <a:p>
          <a:endParaRPr lang="ru-RU"/>
        </a:p>
      </dgm:t>
    </dgm:pt>
    <dgm:pt modelId="{56EFCBF7-C77F-4EC9-946F-EBA5FB709447}" type="sibTrans" cxnId="{683B5878-AC2D-4013-85E7-A538D5F9D70D}">
      <dgm:prSet/>
      <dgm:spPr/>
      <dgm:t>
        <a:bodyPr/>
        <a:lstStyle/>
        <a:p>
          <a:endParaRPr lang="ru-RU"/>
        </a:p>
      </dgm:t>
    </dgm:pt>
    <dgm:pt modelId="{6A4EA530-875E-41A4-BB87-4AAB953A8AD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Развитие методологии оценки финансовой безопасности России на основе исследования воздействия макроэкономических шоков на динамику сбережений и операций населения на кредитном и валютном рынках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7E56E698-7192-418F-8C2C-827ED93B87DB}" type="parTrans" cxnId="{A84E19FB-9303-4F4E-A57F-E9653008A23C}">
      <dgm:prSet/>
      <dgm:spPr/>
      <dgm:t>
        <a:bodyPr/>
        <a:lstStyle/>
        <a:p>
          <a:endParaRPr lang="ru-RU"/>
        </a:p>
      </dgm:t>
    </dgm:pt>
    <dgm:pt modelId="{975AD6F9-BCB9-481A-9F6E-7B2FED74E3B3}" type="sibTrans" cxnId="{A84E19FB-9303-4F4E-A57F-E9653008A23C}">
      <dgm:prSet/>
      <dgm:spPr/>
      <dgm:t>
        <a:bodyPr/>
        <a:lstStyle/>
        <a:p>
          <a:endParaRPr lang="ru-RU"/>
        </a:p>
      </dgm:t>
    </dgm:pt>
    <dgm:pt modelId="{1E54200A-E6EE-436B-A3C2-72FEE9DF3460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Развитие системы оценки национального риска отмывания денег и финансирования терроризма на основе взаимовлияния уязвимостей финансовых институтов и домохозяйств</a:t>
          </a:r>
          <a:endParaRPr lang="ru-RU" dirty="0"/>
        </a:p>
      </dgm:t>
    </dgm:pt>
    <dgm:pt modelId="{8E7D6B86-3F96-408F-AB4C-E0A16815762B}" type="parTrans" cxnId="{2B4167D6-CD2B-49F3-89D2-61BF8CDA4A18}">
      <dgm:prSet/>
      <dgm:spPr/>
      <dgm:t>
        <a:bodyPr/>
        <a:lstStyle/>
        <a:p>
          <a:endParaRPr lang="ru-RU"/>
        </a:p>
      </dgm:t>
    </dgm:pt>
    <dgm:pt modelId="{7D825A01-95E9-4ED5-A6F2-18573C55B187}" type="sibTrans" cxnId="{2B4167D6-CD2B-49F3-89D2-61BF8CDA4A18}">
      <dgm:prSet/>
      <dgm:spPr/>
      <dgm:t>
        <a:bodyPr/>
        <a:lstStyle/>
        <a:p>
          <a:endParaRPr lang="ru-RU"/>
        </a:p>
      </dgm:t>
    </dgm:pt>
    <dgm:pt modelId="{9F471652-90E1-4A45-A987-584976B358F4}" type="pres">
      <dgm:prSet presAssocID="{F00DB6EE-1346-4062-B281-B86930AA1B6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BB110F-CA67-4668-8C1B-4C89DEE8201F}" type="pres">
      <dgm:prSet presAssocID="{ECBA158E-179D-4144-8FE4-7DC2E6B4C443}" presName="composite" presStyleCnt="0"/>
      <dgm:spPr/>
    </dgm:pt>
    <dgm:pt modelId="{CFACBCF9-9A52-43F6-8B29-D7B21AAE627E}" type="pres">
      <dgm:prSet presAssocID="{ECBA158E-179D-4144-8FE4-7DC2E6B4C443}" presName="rect1" presStyleLbl="trAlignAcc1" presStyleIdx="0" presStyleCnt="3" custScaleX="160602" custScaleY="71493" custLinFactNeighborX="12248" custLinFactNeighborY="-19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270CC1-2FEE-442C-B1F6-53A03EDADB73}" type="pres">
      <dgm:prSet presAssocID="{ECBA158E-179D-4144-8FE4-7DC2E6B4C443}" presName="rect2" presStyleLbl="fgImgPlace1" presStyleIdx="0" presStyleCnt="3" custScaleX="72649" custLinFactX="-10656" custLinFactNeighborX="-100000" custLinFactNeighborY="-2345"/>
      <dgm:spPr/>
    </dgm:pt>
    <dgm:pt modelId="{F5B8405A-A086-4CAF-B486-64AA1EF09DEF}" type="pres">
      <dgm:prSet presAssocID="{56EFCBF7-C77F-4EC9-946F-EBA5FB709447}" presName="sibTrans" presStyleCnt="0"/>
      <dgm:spPr/>
    </dgm:pt>
    <dgm:pt modelId="{C9BD21B9-DA3F-44FD-9E86-D65BAA0D47B8}" type="pres">
      <dgm:prSet presAssocID="{6A4EA530-875E-41A4-BB87-4AAB953A8ADC}" presName="composite" presStyleCnt="0"/>
      <dgm:spPr/>
    </dgm:pt>
    <dgm:pt modelId="{FA2F8A2E-9D9E-4CA6-802B-6E6D0CF84C23}" type="pres">
      <dgm:prSet presAssocID="{6A4EA530-875E-41A4-BB87-4AAB953A8ADC}" presName="rect1" presStyleLbl="trAlignAcc1" presStyleIdx="1" presStyleCnt="3" custScaleX="156474" custScaleY="101804" custLinFactNeighborX="11039" custLinFactNeighborY="-30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AEA1E-6161-4B47-B15E-439342E2217A}" type="pres">
      <dgm:prSet presAssocID="{6A4EA530-875E-41A4-BB87-4AAB953A8ADC}" presName="rect2" presStyleLbl="fgImgPlace1" presStyleIdx="1" presStyleCnt="3" custLinFactX="-10603" custLinFactNeighborX="-100000" custLinFactNeighborY="-17968"/>
      <dgm:spPr/>
    </dgm:pt>
    <dgm:pt modelId="{85816D5B-3B1D-4A03-981B-1A5725D25844}" type="pres">
      <dgm:prSet presAssocID="{975AD6F9-BCB9-481A-9F6E-7B2FED74E3B3}" presName="sibTrans" presStyleCnt="0"/>
      <dgm:spPr/>
    </dgm:pt>
    <dgm:pt modelId="{FEC0DCDE-A59E-4247-9235-31366A8F6574}" type="pres">
      <dgm:prSet presAssocID="{1E54200A-E6EE-436B-A3C2-72FEE9DF3460}" presName="composite" presStyleCnt="0"/>
      <dgm:spPr/>
    </dgm:pt>
    <dgm:pt modelId="{47B4AB17-2F97-4290-AA58-0B68D1EAEE93}" type="pres">
      <dgm:prSet presAssocID="{1E54200A-E6EE-436B-A3C2-72FEE9DF3460}" presName="rect1" presStyleLbl="trAlignAcc1" presStyleIdx="2" presStyleCnt="3" custScaleX="162525" custScaleY="75454" custLinFactNeighborX="12398" custLinFactNeighborY="-7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2B884-62F7-41EB-A6B0-0C4C77904477}" type="pres">
      <dgm:prSet presAssocID="{1E54200A-E6EE-436B-A3C2-72FEE9DF3460}" presName="rect2" presStyleLbl="fgImgPlace1" presStyleIdx="2" presStyleCnt="3" custLinFactX="-13134" custLinFactNeighborX="-100000" custLinFactNeighborY="-4139"/>
      <dgm:spPr/>
    </dgm:pt>
  </dgm:ptLst>
  <dgm:cxnLst>
    <dgm:cxn modelId="{68ABF90A-774C-4D1C-8AD8-E7D54CFC48F5}" type="presOf" srcId="{6A4EA530-875E-41A4-BB87-4AAB953A8ADC}" destId="{FA2F8A2E-9D9E-4CA6-802B-6E6D0CF84C23}" srcOrd="0" destOrd="0" presId="urn:microsoft.com/office/officeart/2008/layout/PictureStrips"/>
    <dgm:cxn modelId="{2B4167D6-CD2B-49F3-89D2-61BF8CDA4A18}" srcId="{F00DB6EE-1346-4062-B281-B86930AA1B6A}" destId="{1E54200A-E6EE-436B-A3C2-72FEE9DF3460}" srcOrd="2" destOrd="0" parTransId="{8E7D6B86-3F96-408F-AB4C-E0A16815762B}" sibTransId="{7D825A01-95E9-4ED5-A6F2-18573C55B187}"/>
    <dgm:cxn modelId="{40643793-3DCB-4A9F-A625-054AD8E89CF7}" type="presOf" srcId="{F00DB6EE-1346-4062-B281-B86930AA1B6A}" destId="{9F471652-90E1-4A45-A987-584976B358F4}" srcOrd="0" destOrd="0" presId="urn:microsoft.com/office/officeart/2008/layout/PictureStrips"/>
    <dgm:cxn modelId="{A84E19FB-9303-4F4E-A57F-E9653008A23C}" srcId="{F00DB6EE-1346-4062-B281-B86930AA1B6A}" destId="{6A4EA530-875E-41A4-BB87-4AAB953A8ADC}" srcOrd="1" destOrd="0" parTransId="{7E56E698-7192-418F-8C2C-827ED93B87DB}" sibTransId="{975AD6F9-BCB9-481A-9F6E-7B2FED74E3B3}"/>
    <dgm:cxn modelId="{2B1AC848-A593-401E-B65D-936977DA55F0}" type="presOf" srcId="{ECBA158E-179D-4144-8FE4-7DC2E6B4C443}" destId="{CFACBCF9-9A52-43F6-8B29-D7B21AAE627E}" srcOrd="0" destOrd="0" presId="urn:microsoft.com/office/officeart/2008/layout/PictureStrips"/>
    <dgm:cxn modelId="{683B5878-AC2D-4013-85E7-A538D5F9D70D}" srcId="{F00DB6EE-1346-4062-B281-B86930AA1B6A}" destId="{ECBA158E-179D-4144-8FE4-7DC2E6B4C443}" srcOrd="0" destOrd="0" parTransId="{19C720A0-4C37-47EB-8B09-0414E6B28FCA}" sibTransId="{56EFCBF7-C77F-4EC9-946F-EBA5FB709447}"/>
    <dgm:cxn modelId="{0A86F0EC-F671-4285-899F-6D270EB34019}" type="presOf" srcId="{1E54200A-E6EE-436B-A3C2-72FEE9DF3460}" destId="{47B4AB17-2F97-4290-AA58-0B68D1EAEE93}" srcOrd="0" destOrd="0" presId="urn:microsoft.com/office/officeart/2008/layout/PictureStrips"/>
    <dgm:cxn modelId="{FC184304-200E-4412-B241-31F30B783A13}" type="presParOf" srcId="{9F471652-90E1-4A45-A987-584976B358F4}" destId="{9BBB110F-CA67-4668-8C1B-4C89DEE8201F}" srcOrd="0" destOrd="0" presId="urn:microsoft.com/office/officeart/2008/layout/PictureStrips"/>
    <dgm:cxn modelId="{D9100CE5-49AF-404F-BF5B-9B543F057CD1}" type="presParOf" srcId="{9BBB110F-CA67-4668-8C1B-4C89DEE8201F}" destId="{CFACBCF9-9A52-43F6-8B29-D7B21AAE627E}" srcOrd="0" destOrd="0" presId="urn:microsoft.com/office/officeart/2008/layout/PictureStrips"/>
    <dgm:cxn modelId="{624CF6D7-0D6E-471C-AB37-7ADDD1EFDE00}" type="presParOf" srcId="{9BBB110F-CA67-4668-8C1B-4C89DEE8201F}" destId="{0D270CC1-2FEE-442C-B1F6-53A03EDADB73}" srcOrd="1" destOrd="0" presId="urn:microsoft.com/office/officeart/2008/layout/PictureStrips"/>
    <dgm:cxn modelId="{ACDA685C-5916-4F0F-B8E2-3AF8894C068C}" type="presParOf" srcId="{9F471652-90E1-4A45-A987-584976B358F4}" destId="{F5B8405A-A086-4CAF-B486-64AA1EF09DEF}" srcOrd="1" destOrd="0" presId="urn:microsoft.com/office/officeart/2008/layout/PictureStrips"/>
    <dgm:cxn modelId="{7AFB0DB2-A60D-439E-A20F-ECF2EC321F23}" type="presParOf" srcId="{9F471652-90E1-4A45-A987-584976B358F4}" destId="{C9BD21B9-DA3F-44FD-9E86-D65BAA0D47B8}" srcOrd="2" destOrd="0" presId="urn:microsoft.com/office/officeart/2008/layout/PictureStrips"/>
    <dgm:cxn modelId="{BD41BFCE-DF21-4EFC-8668-B9C799250D0F}" type="presParOf" srcId="{C9BD21B9-DA3F-44FD-9E86-D65BAA0D47B8}" destId="{FA2F8A2E-9D9E-4CA6-802B-6E6D0CF84C23}" srcOrd="0" destOrd="0" presId="urn:microsoft.com/office/officeart/2008/layout/PictureStrips"/>
    <dgm:cxn modelId="{C22059AE-3C17-41CB-8C48-D6E08364BD9F}" type="presParOf" srcId="{C9BD21B9-DA3F-44FD-9E86-D65BAA0D47B8}" destId="{CDCAEA1E-6161-4B47-B15E-439342E2217A}" srcOrd="1" destOrd="0" presId="urn:microsoft.com/office/officeart/2008/layout/PictureStrips"/>
    <dgm:cxn modelId="{83B78780-8875-4645-BF18-D82016D0A2C4}" type="presParOf" srcId="{9F471652-90E1-4A45-A987-584976B358F4}" destId="{85816D5B-3B1D-4A03-981B-1A5725D25844}" srcOrd="3" destOrd="0" presId="urn:microsoft.com/office/officeart/2008/layout/PictureStrips"/>
    <dgm:cxn modelId="{02F7705F-7615-4DD4-9D86-06A1C42C9490}" type="presParOf" srcId="{9F471652-90E1-4A45-A987-584976B358F4}" destId="{FEC0DCDE-A59E-4247-9235-31366A8F6574}" srcOrd="4" destOrd="0" presId="urn:microsoft.com/office/officeart/2008/layout/PictureStrips"/>
    <dgm:cxn modelId="{B34DE801-F951-4F68-A209-99E7A813CF33}" type="presParOf" srcId="{FEC0DCDE-A59E-4247-9235-31366A8F6574}" destId="{47B4AB17-2F97-4290-AA58-0B68D1EAEE93}" srcOrd="0" destOrd="0" presId="urn:microsoft.com/office/officeart/2008/layout/PictureStrips"/>
    <dgm:cxn modelId="{CA0A5B5B-7A95-47D2-81EF-2C450C81902B}" type="presParOf" srcId="{FEC0DCDE-A59E-4247-9235-31366A8F6574}" destId="{DE22B884-62F7-41EB-A6B0-0C4C7790447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1D8108-989C-4AFD-81CE-F0174FF12140}" type="doc">
      <dgm:prSet loTypeId="urn:microsoft.com/office/officeart/2008/layout/VerticalCurvedList" loCatId="list" qsTypeId="urn:microsoft.com/office/officeart/2005/8/quickstyle/3d2" qsCatId="3D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75789FD0-0CEA-4E76-A0D2-C7CE187B4111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учебные планы и учебно-методические материалы по магистерской программе РГЭУ (РИНХ) «Финансовый мониторинг» были взяты за основу при разработке аналогичных образовательных программ Тихоокеанском государственном университете, Севастопольском государственном университете , Крымском федеральном университете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DE689A-9F19-4482-80C3-EF0FC7379240}" type="parTrans" cxnId="{74063DB9-6F12-4DFF-8CEC-C714939AE9C4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33719D-DA0C-42E3-AF1E-61348F87E25F}" type="sibTrans" cxnId="{74063DB9-6F12-4DFF-8CEC-C714939AE9C4}">
      <dgm:prSet/>
      <dgm:spPr>
        <a:solidFill>
          <a:schemeClr val="accent6"/>
        </a:solidFill>
        <a:ln w="38100">
          <a:solidFill>
            <a:schemeClr val="accent6"/>
          </a:solidFill>
        </a:ln>
      </dgm:spPr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2164FE-8A43-439E-AF49-64AD55C77222}">
      <dgm:prSet phldrT="[Текст]"/>
      <dgm:spPr/>
      <dgm:t>
        <a:bodyPr/>
        <a:lstStyle/>
        <a:p>
          <a:pPr rtl="0"/>
          <a:r>
            <a:rPr lang="ru-RU" b="1" smtClean="0">
              <a:latin typeface="Arial" panose="020B0604020202020204" pitchFamily="34" charset="0"/>
              <a:cs typeface="Arial" panose="020B0604020202020204" pitchFamily="34" charset="0"/>
            </a:rPr>
            <a:t>академическая мобильность студентов и преподавателей (с Крымским федеральным университетом)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74C43-07D0-4E6C-A84C-79335EC9D53F}" type="parTrans" cxnId="{644F1C05-DED2-42CF-A883-14CD431B60A6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16D344-D8C3-4C7E-9C7C-AAEABEB821D4}" type="sibTrans" cxnId="{644F1C05-DED2-42CF-A883-14CD431B60A6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D2F326-C85E-48BA-B690-46B6174BE212}">
      <dgm:prSet phldrT="[Текст]"/>
      <dgm:spPr/>
      <dgm:t>
        <a:bodyPr/>
        <a:lstStyle/>
        <a:p>
          <a:pPr rtl="0"/>
          <a:r>
            <a:rPr lang="ru-RU" b="1" smtClean="0">
              <a:latin typeface="Arial" panose="020B0604020202020204" pitchFamily="34" charset="0"/>
              <a:cs typeface="Arial" panose="020B0604020202020204" pitchFamily="34" charset="0"/>
            </a:rPr>
            <a:t>Предоставление разработанных учебно-методических материалов, а также монографии, содержащих результаты научных исследований для  размещения на web-странице сетевого Института в сфере ПОД/ФТ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0C2BA0-30EF-491B-A21B-063C88C55F63}" type="parTrans" cxnId="{E80C8E0F-0801-46E8-BC5A-AFAF11CCBE2A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55F663-5ED3-4693-B56D-F1FC79F29DEE}" type="sibTrans" cxnId="{E80C8E0F-0801-46E8-BC5A-AFAF11CCBE2A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418DE4-18C0-4883-B8C8-77C913AA5249}" type="pres">
      <dgm:prSet presAssocID="{301D8108-989C-4AFD-81CE-F0174FF1214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3884DFA-887B-4692-B328-252C73868C83}" type="pres">
      <dgm:prSet presAssocID="{301D8108-989C-4AFD-81CE-F0174FF12140}" presName="Name1" presStyleCnt="0"/>
      <dgm:spPr/>
    </dgm:pt>
    <dgm:pt modelId="{9CF6C663-851F-4835-A109-D9632322F118}" type="pres">
      <dgm:prSet presAssocID="{301D8108-989C-4AFD-81CE-F0174FF12140}" presName="cycle" presStyleCnt="0"/>
      <dgm:spPr/>
    </dgm:pt>
    <dgm:pt modelId="{3ADEEF8B-DF2E-48EF-BDFC-CD40976C0B0F}" type="pres">
      <dgm:prSet presAssocID="{301D8108-989C-4AFD-81CE-F0174FF12140}" presName="srcNode" presStyleLbl="node1" presStyleIdx="0" presStyleCnt="3"/>
      <dgm:spPr/>
    </dgm:pt>
    <dgm:pt modelId="{0E83CBD8-1E7B-4E5B-A8C5-DE25F188C184}" type="pres">
      <dgm:prSet presAssocID="{301D8108-989C-4AFD-81CE-F0174FF12140}" presName="conn" presStyleLbl="parChTrans1D2" presStyleIdx="0" presStyleCnt="1"/>
      <dgm:spPr/>
      <dgm:t>
        <a:bodyPr/>
        <a:lstStyle/>
        <a:p>
          <a:endParaRPr lang="ru-RU"/>
        </a:p>
      </dgm:t>
    </dgm:pt>
    <dgm:pt modelId="{C2337824-C6FA-4EA6-A6B4-DD816E03D0C5}" type="pres">
      <dgm:prSet presAssocID="{301D8108-989C-4AFD-81CE-F0174FF12140}" presName="extraNode" presStyleLbl="node1" presStyleIdx="0" presStyleCnt="3"/>
      <dgm:spPr/>
    </dgm:pt>
    <dgm:pt modelId="{287374A0-07DA-4150-93A7-65D05EFC3632}" type="pres">
      <dgm:prSet presAssocID="{301D8108-989C-4AFD-81CE-F0174FF12140}" presName="dstNode" presStyleLbl="node1" presStyleIdx="0" presStyleCnt="3"/>
      <dgm:spPr/>
    </dgm:pt>
    <dgm:pt modelId="{BF8647EB-27E6-4A24-8DA2-97FB840F328B}" type="pres">
      <dgm:prSet presAssocID="{75789FD0-0CEA-4E76-A0D2-C7CE187B4111}" presName="text_1" presStyleLbl="node1" presStyleIdx="0" presStyleCnt="3" custScaleY="1258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AEB38-121E-487C-A693-524DACF96D4C}" type="pres">
      <dgm:prSet presAssocID="{75789FD0-0CEA-4E76-A0D2-C7CE187B4111}" presName="accent_1" presStyleCnt="0"/>
      <dgm:spPr/>
    </dgm:pt>
    <dgm:pt modelId="{4E300DB3-74F4-463F-AB93-61DF2B9F4077}" type="pres">
      <dgm:prSet presAssocID="{75789FD0-0CEA-4E76-A0D2-C7CE187B4111}" presName="accentRepeatNode" presStyleLbl="solidFgAcc1" presStyleIdx="0" presStyleCnt="3" custScaleX="110062" custScaleY="110062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729EC2D2-0688-4AAE-AFA6-339398D7E141}" type="pres">
      <dgm:prSet presAssocID="{202164FE-8A43-439E-AF49-64AD55C77222}" presName="text_2" presStyleLbl="node1" presStyleIdx="1" presStyleCnt="3" custScaleY="1258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8835B-A174-4D71-8D4F-AFB4978E1148}" type="pres">
      <dgm:prSet presAssocID="{202164FE-8A43-439E-AF49-64AD55C77222}" presName="accent_2" presStyleCnt="0"/>
      <dgm:spPr/>
    </dgm:pt>
    <dgm:pt modelId="{CF795369-58AB-4255-BEDA-A5D479B93B47}" type="pres">
      <dgm:prSet presAssocID="{202164FE-8A43-439E-AF49-64AD55C77222}" presName="accentRepeatNode" presStyleLbl="solidFgAcc1" presStyleIdx="1" presStyleCnt="3" custScaleX="110062" custScaleY="110062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8762CFF3-8B88-45A1-AA34-647269CA2759}" type="pres">
      <dgm:prSet presAssocID="{96D2F326-C85E-48BA-B690-46B6174BE212}" presName="text_3" presStyleLbl="node1" presStyleIdx="2" presStyleCnt="3" custScaleY="1258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9CB05-CA1D-4E89-83DD-1BE1E260E27B}" type="pres">
      <dgm:prSet presAssocID="{96D2F326-C85E-48BA-B690-46B6174BE212}" presName="accent_3" presStyleCnt="0"/>
      <dgm:spPr/>
    </dgm:pt>
    <dgm:pt modelId="{DCCCF44F-1BF4-4E78-A04C-F51739FBD3E1}" type="pres">
      <dgm:prSet presAssocID="{96D2F326-C85E-48BA-B690-46B6174BE212}" presName="accentRepeatNode" presStyleLbl="solidFgAcc1" presStyleIdx="2" presStyleCnt="3" custScaleX="110062" custScaleY="110062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</dgm:ptLst>
  <dgm:cxnLst>
    <dgm:cxn modelId="{4BCC28FB-53A4-4DCA-A7F5-09DB5E2D3705}" type="presOf" srcId="{202164FE-8A43-439E-AF49-64AD55C77222}" destId="{729EC2D2-0688-4AAE-AFA6-339398D7E141}" srcOrd="0" destOrd="0" presId="urn:microsoft.com/office/officeart/2008/layout/VerticalCurvedList"/>
    <dgm:cxn modelId="{74063DB9-6F12-4DFF-8CEC-C714939AE9C4}" srcId="{301D8108-989C-4AFD-81CE-F0174FF12140}" destId="{75789FD0-0CEA-4E76-A0D2-C7CE187B4111}" srcOrd="0" destOrd="0" parTransId="{B1DE689A-9F19-4482-80C3-EF0FC7379240}" sibTransId="{2033719D-DA0C-42E3-AF1E-61348F87E25F}"/>
    <dgm:cxn modelId="{644F1C05-DED2-42CF-A883-14CD431B60A6}" srcId="{301D8108-989C-4AFD-81CE-F0174FF12140}" destId="{202164FE-8A43-439E-AF49-64AD55C77222}" srcOrd="1" destOrd="0" parTransId="{D0474C43-07D0-4E6C-A84C-79335EC9D53F}" sibTransId="{F616D344-D8C3-4C7E-9C7C-AAEABEB821D4}"/>
    <dgm:cxn modelId="{48752CDD-D831-4418-8488-33120451B117}" type="presOf" srcId="{96D2F326-C85E-48BA-B690-46B6174BE212}" destId="{8762CFF3-8B88-45A1-AA34-647269CA2759}" srcOrd="0" destOrd="0" presId="urn:microsoft.com/office/officeart/2008/layout/VerticalCurvedList"/>
    <dgm:cxn modelId="{640B77CA-CE3B-445C-B786-EEE703A5B37B}" type="presOf" srcId="{301D8108-989C-4AFD-81CE-F0174FF12140}" destId="{EB418DE4-18C0-4883-B8C8-77C913AA5249}" srcOrd="0" destOrd="0" presId="urn:microsoft.com/office/officeart/2008/layout/VerticalCurvedList"/>
    <dgm:cxn modelId="{AC924638-8DB4-4DC2-AADF-4187E3ECF735}" type="presOf" srcId="{2033719D-DA0C-42E3-AF1E-61348F87E25F}" destId="{0E83CBD8-1E7B-4E5B-A8C5-DE25F188C184}" srcOrd="0" destOrd="0" presId="urn:microsoft.com/office/officeart/2008/layout/VerticalCurvedList"/>
    <dgm:cxn modelId="{E80C8E0F-0801-46E8-BC5A-AFAF11CCBE2A}" srcId="{301D8108-989C-4AFD-81CE-F0174FF12140}" destId="{96D2F326-C85E-48BA-B690-46B6174BE212}" srcOrd="2" destOrd="0" parTransId="{340C2BA0-30EF-491B-A21B-063C88C55F63}" sibTransId="{3355F663-5ED3-4693-B56D-F1FC79F29DEE}"/>
    <dgm:cxn modelId="{F78D2512-1E63-4DE5-B07C-910634E2B0D6}" type="presOf" srcId="{75789FD0-0CEA-4E76-A0D2-C7CE187B4111}" destId="{BF8647EB-27E6-4A24-8DA2-97FB840F328B}" srcOrd="0" destOrd="0" presId="urn:microsoft.com/office/officeart/2008/layout/VerticalCurvedList"/>
    <dgm:cxn modelId="{C45B66E0-9757-448A-AD74-5D67AEC8D915}" type="presParOf" srcId="{EB418DE4-18C0-4883-B8C8-77C913AA5249}" destId="{33884DFA-887B-4692-B328-252C73868C83}" srcOrd="0" destOrd="0" presId="urn:microsoft.com/office/officeart/2008/layout/VerticalCurvedList"/>
    <dgm:cxn modelId="{21640E52-B8D4-4B1D-8EFD-6B142C74D0B4}" type="presParOf" srcId="{33884DFA-887B-4692-B328-252C73868C83}" destId="{9CF6C663-851F-4835-A109-D9632322F118}" srcOrd="0" destOrd="0" presId="urn:microsoft.com/office/officeart/2008/layout/VerticalCurvedList"/>
    <dgm:cxn modelId="{80454178-94E5-46A3-ADA2-97C009B24A30}" type="presParOf" srcId="{9CF6C663-851F-4835-A109-D9632322F118}" destId="{3ADEEF8B-DF2E-48EF-BDFC-CD40976C0B0F}" srcOrd="0" destOrd="0" presId="urn:microsoft.com/office/officeart/2008/layout/VerticalCurvedList"/>
    <dgm:cxn modelId="{9E41C888-DE2F-4128-819D-FFD4DC6076E9}" type="presParOf" srcId="{9CF6C663-851F-4835-A109-D9632322F118}" destId="{0E83CBD8-1E7B-4E5B-A8C5-DE25F188C184}" srcOrd="1" destOrd="0" presId="urn:microsoft.com/office/officeart/2008/layout/VerticalCurvedList"/>
    <dgm:cxn modelId="{EACF4618-1207-4397-9F66-343E2D67CB53}" type="presParOf" srcId="{9CF6C663-851F-4835-A109-D9632322F118}" destId="{C2337824-C6FA-4EA6-A6B4-DD816E03D0C5}" srcOrd="2" destOrd="0" presId="urn:microsoft.com/office/officeart/2008/layout/VerticalCurvedList"/>
    <dgm:cxn modelId="{FE5AD124-546E-4899-A685-CE1BEB86E479}" type="presParOf" srcId="{9CF6C663-851F-4835-A109-D9632322F118}" destId="{287374A0-07DA-4150-93A7-65D05EFC3632}" srcOrd="3" destOrd="0" presId="urn:microsoft.com/office/officeart/2008/layout/VerticalCurvedList"/>
    <dgm:cxn modelId="{2CFCC939-6713-417A-B7D9-923A03E942E0}" type="presParOf" srcId="{33884DFA-887B-4692-B328-252C73868C83}" destId="{BF8647EB-27E6-4A24-8DA2-97FB840F328B}" srcOrd="1" destOrd="0" presId="urn:microsoft.com/office/officeart/2008/layout/VerticalCurvedList"/>
    <dgm:cxn modelId="{A6205536-4E4E-4313-B56D-3C0433398ECC}" type="presParOf" srcId="{33884DFA-887B-4692-B328-252C73868C83}" destId="{DD1AEB38-121E-487C-A693-524DACF96D4C}" srcOrd="2" destOrd="0" presId="urn:microsoft.com/office/officeart/2008/layout/VerticalCurvedList"/>
    <dgm:cxn modelId="{B29FD6C6-8240-4DF2-96F6-02EBCBB5EE6F}" type="presParOf" srcId="{DD1AEB38-121E-487C-A693-524DACF96D4C}" destId="{4E300DB3-74F4-463F-AB93-61DF2B9F4077}" srcOrd="0" destOrd="0" presId="urn:microsoft.com/office/officeart/2008/layout/VerticalCurvedList"/>
    <dgm:cxn modelId="{A07DD050-14F2-4F03-9BA7-89E7ABEE3F70}" type="presParOf" srcId="{33884DFA-887B-4692-B328-252C73868C83}" destId="{729EC2D2-0688-4AAE-AFA6-339398D7E141}" srcOrd="3" destOrd="0" presId="urn:microsoft.com/office/officeart/2008/layout/VerticalCurvedList"/>
    <dgm:cxn modelId="{D404D27E-F2EC-4F7D-A339-188733A0C73B}" type="presParOf" srcId="{33884DFA-887B-4692-B328-252C73868C83}" destId="{FFE8835B-A174-4D71-8D4F-AFB4978E1148}" srcOrd="4" destOrd="0" presId="urn:microsoft.com/office/officeart/2008/layout/VerticalCurvedList"/>
    <dgm:cxn modelId="{95B4FC3A-FB1C-42FD-865D-D2F55C1CEFD7}" type="presParOf" srcId="{FFE8835B-A174-4D71-8D4F-AFB4978E1148}" destId="{CF795369-58AB-4255-BEDA-A5D479B93B47}" srcOrd="0" destOrd="0" presId="urn:microsoft.com/office/officeart/2008/layout/VerticalCurvedList"/>
    <dgm:cxn modelId="{355B7F7C-E628-46C3-9497-40B892839ECD}" type="presParOf" srcId="{33884DFA-887B-4692-B328-252C73868C83}" destId="{8762CFF3-8B88-45A1-AA34-647269CA2759}" srcOrd="5" destOrd="0" presId="urn:microsoft.com/office/officeart/2008/layout/VerticalCurvedList"/>
    <dgm:cxn modelId="{833FF858-758D-4596-9303-61810BAD84AB}" type="presParOf" srcId="{33884DFA-887B-4692-B328-252C73868C83}" destId="{DD99CB05-CA1D-4E89-83DD-1BE1E260E27B}" srcOrd="6" destOrd="0" presId="urn:microsoft.com/office/officeart/2008/layout/VerticalCurvedList"/>
    <dgm:cxn modelId="{FFE1EAF8-5746-495A-B7F2-BFE1FF688FEE}" type="presParOf" srcId="{DD99CB05-CA1D-4E89-83DD-1BE1E260E27B}" destId="{DCCCF44F-1BF4-4E78-A04C-F51739FBD3E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841D6E-A99E-4387-90BF-AE6DBCBFB0F9}" type="doc">
      <dgm:prSet loTypeId="urn:microsoft.com/office/officeart/2005/8/layout/lProcess2" loCatId="list" qsTypeId="urn:microsoft.com/office/officeart/2005/8/quickstyle/3d2" qsCatId="3D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862EA2AE-0A5C-4073-AD40-E69793DA1E18}">
      <dgm:prSet phldrT="[Текст]" custT="1"/>
      <dgm:spPr/>
      <dgm:t>
        <a:bodyPr/>
        <a:lstStyle/>
        <a:p>
          <a:r>
            <a:rPr lang="ru-RU" sz="3200" b="1" dirty="0" smtClean="0">
              <a:latin typeface="Arial" panose="020B0604020202020204" pitchFamily="34" charset="0"/>
              <a:cs typeface="Arial" panose="020B0604020202020204" pitchFamily="34" charset="0"/>
            </a:rPr>
            <a:t>2014 г.</a:t>
          </a:r>
          <a:endParaRPr lang="ru-RU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B92898-9314-4499-80F0-3F9DD84E9FF6}" type="parTrans" cxnId="{A1BAFAF2-B98D-46FF-87B9-1387977E48F7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AB357-8A79-46F9-B578-60D316C593DB}" type="sibTrans" cxnId="{A1BAFAF2-B98D-46FF-87B9-1387977E48F7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F8F9DB-C664-4A7C-9BF0-A43EF26FD237}">
      <dgm:prSet phldrT="[Текст]" custT="1"/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Университет принимал участие в апробации учебных курсов, подготовленных в рамках программы Министерства финансов РФ (прошло обучение более 850 человек)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B2B35A-09DE-417A-B77D-6536262EE71E}" type="parTrans" cxnId="{17D522BC-D24E-4006-BCDE-99294DB49E22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A46F65-2D2F-4151-B3EF-54AE81A14379}" type="sibTrans" cxnId="{17D522BC-D24E-4006-BCDE-99294DB49E22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0251F7-F65B-4C6C-9666-FC8647248395}">
      <dgm:prSet phldrT="[Текст]" custT="1"/>
      <dgm:spPr/>
      <dgm:t>
        <a:bodyPr/>
        <a:lstStyle/>
        <a:p>
          <a:r>
            <a:rPr lang="ru-RU" sz="3200" b="1" dirty="0" smtClean="0">
              <a:latin typeface="Arial" panose="020B0604020202020204" pitchFamily="34" charset="0"/>
              <a:cs typeface="Arial" panose="020B0604020202020204" pitchFamily="34" charset="0"/>
            </a:rPr>
            <a:t>2015 г.</a:t>
          </a:r>
          <a:endParaRPr lang="ru-RU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823E6F-4D7E-466C-9344-293B4EB8CB23}" type="parTrans" cxnId="{D45D8C27-CAE8-4ABE-81D7-DAF8441242B8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22995C-02CA-42D8-A7AA-8183889FEC1C}" type="sibTrans" cxnId="{D45D8C27-CAE8-4ABE-81D7-DAF8441242B8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41A5BE-6B59-467C-B78C-2521A70BD4D2}">
      <dgm:prSet phldrT="[Текст]" custT="1"/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Университет разработал и реализовал программу повышения финансовой грамотности пожилых людей «Университет третьего возраста»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04B789-8297-457F-8B51-1B64E9F6B93F}" type="parTrans" cxnId="{494E579E-CF1D-463C-A16A-D24714F76EE5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9CF2DD-2272-4F20-BB5B-5A665A9D1C28}" type="sibTrans" cxnId="{494E579E-CF1D-463C-A16A-D24714F76EE5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216A03-36C2-43CC-8510-69A260351D2B}">
      <dgm:prSet phldrT="[Текст]" custT="1"/>
      <dgm:spPr/>
      <dgm:t>
        <a:bodyPr/>
        <a:lstStyle/>
        <a:p>
          <a:r>
            <a:rPr lang="ru-RU" sz="3200" b="1" dirty="0" smtClean="0">
              <a:latin typeface="Arial" panose="020B0604020202020204" pitchFamily="34" charset="0"/>
              <a:cs typeface="Arial" panose="020B0604020202020204" pitchFamily="34" charset="0"/>
            </a:rPr>
            <a:t>2017 г.</a:t>
          </a:r>
          <a:endParaRPr lang="ru-RU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33C0A3-4487-4213-B7C6-BB949D0FAA27}" type="parTrans" cxnId="{1A4F7DE6-2B9A-4376-A56A-972680E64888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0E8186-CE2F-4D8D-9732-80DF70A050F5}" type="sibTrans" cxnId="{1A4F7DE6-2B9A-4376-A56A-972680E64888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56736F-D949-4A6D-AA98-3E2A2112BB60}">
      <dgm:prSet phldrT="[Текст]" custT="1"/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в Университете начата подготовка студентов –журналистов  по основам финансовых знаний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ECDA79-23CF-4D90-9538-9D00A5103A8F}" type="parTrans" cxnId="{62C2BEE3-2290-43B7-AFCE-43FA89706D58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511EEA-B520-48C1-8270-BCD08F8DD769}" type="sibTrans" cxnId="{62C2BEE3-2290-43B7-AFCE-43FA89706D58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08251D-2670-4FFE-8383-E4A7D0EF4E40}" type="pres">
      <dgm:prSet presAssocID="{C6841D6E-A99E-4387-90BF-AE6DBCBFB0F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585BC4-F2CE-4BD4-84DC-CD26E3BD36D4}" type="pres">
      <dgm:prSet presAssocID="{862EA2AE-0A5C-4073-AD40-E69793DA1E18}" presName="compNode" presStyleCnt="0"/>
      <dgm:spPr/>
    </dgm:pt>
    <dgm:pt modelId="{7D455C44-692D-4F31-ABBB-112FB68D4648}" type="pres">
      <dgm:prSet presAssocID="{862EA2AE-0A5C-4073-AD40-E69793DA1E18}" presName="aNode" presStyleLbl="bgShp" presStyleIdx="0" presStyleCnt="3" custScaleX="198472"/>
      <dgm:spPr/>
      <dgm:t>
        <a:bodyPr/>
        <a:lstStyle/>
        <a:p>
          <a:endParaRPr lang="ru-RU"/>
        </a:p>
      </dgm:t>
    </dgm:pt>
    <dgm:pt modelId="{64394362-E81C-47DD-8994-3A7A2CE3687D}" type="pres">
      <dgm:prSet presAssocID="{862EA2AE-0A5C-4073-AD40-E69793DA1E18}" presName="textNode" presStyleLbl="bgShp" presStyleIdx="0" presStyleCnt="3"/>
      <dgm:spPr/>
      <dgm:t>
        <a:bodyPr/>
        <a:lstStyle/>
        <a:p>
          <a:endParaRPr lang="ru-RU"/>
        </a:p>
      </dgm:t>
    </dgm:pt>
    <dgm:pt modelId="{330DE632-040F-4D00-9504-B88D90F06C81}" type="pres">
      <dgm:prSet presAssocID="{862EA2AE-0A5C-4073-AD40-E69793DA1E18}" presName="compChildNode" presStyleCnt="0"/>
      <dgm:spPr/>
    </dgm:pt>
    <dgm:pt modelId="{457F9C69-B784-4B17-AAF2-7315A07B7681}" type="pres">
      <dgm:prSet presAssocID="{862EA2AE-0A5C-4073-AD40-E69793DA1E18}" presName="theInnerList" presStyleCnt="0"/>
      <dgm:spPr/>
    </dgm:pt>
    <dgm:pt modelId="{B77ADC3B-67BF-4605-9033-C1C9C777D396}" type="pres">
      <dgm:prSet presAssocID="{81F8F9DB-C664-4A7C-9BF0-A43EF26FD237}" presName="childNode" presStyleLbl="node1" presStyleIdx="0" presStyleCnt="3" custScaleX="235026" custScaleY="113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4245F-9EE5-48B6-ABAE-C9FA4F407EAB}" type="pres">
      <dgm:prSet presAssocID="{862EA2AE-0A5C-4073-AD40-E69793DA1E18}" presName="aSpace" presStyleCnt="0"/>
      <dgm:spPr/>
    </dgm:pt>
    <dgm:pt modelId="{493A020B-4291-45DE-921B-5E9BB779D8DB}" type="pres">
      <dgm:prSet presAssocID="{350251F7-F65B-4C6C-9666-FC8647248395}" presName="compNode" presStyleCnt="0"/>
      <dgm:spPr/>
    </dgm:pt>
    <dgm:pt modelId="{D4D47749-56FA-4576-9D4C-0AB435098671}" type="pres">
      <dgm:prSet presAssocID="{350251F7-F65B-4C6C-9666-FC8647248395}" presName="aNode" presStyleLbl="bgShp" presStyleIdx="1" presStyleCnt="3" custScaleX="198472"/>
      <dgm:spPr/>
      <dgm:t>
        <a:bodyPr/>
        <a:lstStyle/>
        <a:p>
          <a:endParaRPr lang="ru-RU"/>
        </a:p>
      </dgm:t>
    </dgm:pt>
    <dgm:pt modelId="{0052D6E8-98F5-419C-BA94-A434D7CE8682}" type="pres">
      <dgm:prSet presAssocID="{350251F7-F65B-4C6C-9666-FC8647248395}" presName="textNode" presStyleLbl="bgShp" presStyleIdx="1" presStyleCnt="3"/>
      <dgm:spPr/>
      <dgm:t>
        <a:bodyPr/>
        <a:lstStyle/>
        <a:p>
          <a:endParaRPr lang="ru-RU"/>
        </a:p>
      </dgm:t>
    </dgm:pt>
    <dgm:pt modelId="{E2EAED46-79DF-4BCC-8D12-F7F604EB6E29}" type="pres">
      <dgm:prSet presAssocID="{350251F7-F65B-4C6C-9666-FC8647248395}" presName="compChildNode" presStyleCnt="0"/>
      <dgm:spPr/>
    </dgm:pt>
    <dgm:pt modelId="{84F599F9-9B60-43B8-904F-C91905EFFE28}" type="pres">
      <dgm:prSet presAssocID="{350251F7-F65B-4C6C-9666-FC8647248395}" presName="theInnerList" presStyleCnt="0"/>
      <dgm:spPr/>
    </dgm:pt>
    <dgm:pt modelId="{F7CC9883-CB7B-41AC-A465-55B0CA18F1E1}" type="pres">
      <dgm:prSet presAssocID="{3041A5BE-6B59-467C-B78C-2521A70BD4D2}" presName="childNode" presStyleLbl="node1" presStyleIdx="1" presStyleCnt="3" custScaleX="235026" custScaleY="113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CD617-1CA7-4399-9780-6FE360DFE7D2}" type="pres">
      <dgm:prSet presAssocID="{350251F7-F65B-4C6C-9666-FC8647248395}" presName="aSpace" presStyleCnt="0"/>
      <dgm:spPr/>
    </dgm:pt>
    <dgm:pt modelId="{9D1C14A0-D43D-48BD-8F38-74F7EAC49B0E}" type="pres">
      <dgm:prSet presAssocID="{2C216A03-36C2-43CC-8510-69A260351D2B}" presName="compNode" presStyleCnt="0"/>
      <dgm:spPr/>
    </dgm:pt>
    <dgm:pt modelId="{EC2BE5F2-EA70-425B-B713-A12C0F49EB04}" type="pres">
      <dgm:prSet presAssocID="{2C216A03-36C2-43CC-8510-69A260351D2B}" presName="aNode" presStyleLbl="bgShp" presStyleIdx="2" presStyleCnt="3" custScaleX="198472"/>
      <dgm:spPr/>
      <dgm:t>
        <a:bodyPr/>
        <a:lstStyle/>
        <a:p>
          <a:endParaRPr lang="ru-RU"/>
        </a:p>
      </dgm:t>
    </dgm:pt>
    <dgm:pt modelId="{92628370-6821-49EC-9C40-8A21CA8BE13E}" type="pres">
      <dgm:prSet presAssocID="{2C216A03-36C2-43CC-8510-69A260351D2B}" presName="textNode" presStyleLbl="bgShp" presStyleIdx="2" presStyleCnt="3"/>
      <dgm:spPr/>
      <dgm:t>
        <a:bodyPr/>
        <a:lstStyle/>
        <a:p>
          <a:endParaRPr lang="ru-RU"/>
        </a:p>
      </dgm:t>
    </dgm:pt>
    <dgm:pt modelId="{E146A7AC-A155-4A84-8E86-EFD7925FBED9}" type="pres">
      <dgm:prSet presAssocID="{2C216A03-36C2-43CC-8510-69A260351D2B}" presName="compChildNode" presStyleCnt="0"/>
      <dgm:spPr/>
    </dgm:pt>
    <dgm:pt modelId="{E73EDC24-AAF6-4ED6-B459-338F4CCA1EBF}" type="pres">
      <dgm:prSet presAssocID="{2C216A03-36C2-43CC-8510-69A260351D2B}" presName="theInnerList" presStyleCnt="0"/>
      <dgm:spPr/>
    </dgm:pt>
    <dgm:pt modelId="{F15B359B-42A7-4963-9D2A-3A6281705AD0}" type="pres">
      <dgm:prSet presAssocID="{5956736F-D949-4A6D-AA98-3E2A2112BB60}" presName="childNode" presStyleLbl="node1" presStyleIdx="2" presStyleCnt="3" custScaleX="235026" custScaleY="113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5C6028-AB40-45C8-BB78-CED1F11375C8}" type="presOf" srcId="{862EA2AE-0A5C-4073-AD40-E69793DA1E18}" destId="{7D455C44-692D-4F31-ABBB-112FB68D4648}" srcOrd="0" destOrd="0" presId="urn:microsoft.com/office/officeart/2005/8/layout/lProcess2"/>
    <dgm:cxn modelId="{1A4F7DE6-2B9A-4376-A56A-972680E64888}" srcId="{C6841D6E-A99E-4387-90BF-AE6DBCBFB0F9}" destId="{2C216A03-36C2-43CC-8510-69A260351D2B}" srcOrd="2" destOrd="0" parTransId="{2133C0A3-4487-4213-B7C6-BB949D0FAA27}" sibTransId="{460E8186-CE2F-4D8D-9732-80DF70A050F5}"/>
    <dgm:cxn modelId="{F9791AC2-1622-4AA5-BC0F-327DFF59810C}" type="presOf" srcId="{3041A5BE-6B59-467C-B78C-2521A70BD4D2}" destId="{F7CC9883-CB7B-41AC-A465-55B0CA18F1E1}" srcOrd="0" destOrd="0" presId="urn:microsoft.com/office/officeart/2005/8/layout/lProcess2"/>
    <dgm:cxn modelId="{62C2BEE3-2290-43B7-AFCE-43FA89706D58}" srcId="{2C216A03-36C2-43CC-8510-69A260351D2B}" destId="{5956736F-D949-4A6D-AA98-3E2A2112BB60}" srcOrd="0" destOrd="0" parTransId="{DCECDA79-23CF-4D90-9538-9D00A5103A8F}" sibTransId="{50511EEA-B520-48C1-8270-BCD08F8DD769}"/>
    <dgm:cxn modelId="{494E579E-CF1D-463C-A16A-D24714F76EE5}" srcId="{350251F7-F65B-4C6C-9666-FC8647248395}" destId="{3041A5BE-6B59-467C-B78C-2521A70BD4D2}" srcOrd="0" destOrd="0" parTransId="{2804B789-8297-457F-8B51-1B64E9F6B93F}" sibTransId="{3B9CF2DD-2272-4F20-BB5B-5A665A9D1C28}"/>
    <dgm:cxn modelId="{17D522BC-D24E-4006-BCDE-99294DB49E22}" srcId="{862EA2AE-0A5C-4073-AD40-E69793DA1E18}" destId="{81F8F9DB-C664-4A7C-9BF0-A43EF26FD237}" srcOrd="0" destOrd="0" parTransId="{4FB2B35A-09DE-417A-B77D-6536262EE71E}" sibTransId="{9FA46F65-2D2F-4151-B3EF-54AE81A14379}"/>
    <dgm:cxn modelId="{A1BAFAF2-B98D-46FF-87B9-1387977E48F7}" srcId="{C6841D6E-A99E-4387-90BF-AE6DBCBFB0F9}" destId="{862EA2AE-0A5C-4073-AD40-E69793DA1E18}" srcOrd="0" destOrd="0" parTransId="{BFB92898-9314-4499-80F0-3F9DD84E9FF6}" sibTransId="{D04AB357-8A79-46F9-B578-60D316C593DB}"/>
    <dgm:cxn modelId="{0DA30C07-59D4-4216-9ACC-F441EA0E7379}" type="presOf" srcId="{5956736F-D949-4A6D-AA98-3E2A2112BB60}" destId="{F15B359B-42A7-4963-9D2A-3A6281705AD0}" srcOrd="0" destOrd="0" presId="urn:microsoft.com/office/officeart/2005/8/layout/lProcess2"/>
    <dgm:cxn modelId="{D59E34A0-D987-4679-8285-EF77610F100E}" type="presOf" srcId="{81F8F9DB-C664-4A7C-9BF0-A43EF26FD237}" destId="{B77ADC3B-67BF-4605-9033-C1C9C777D396}" srcOrd="0" destOrd="0" presId="urn:microsoft.com/office/officeart/2005/8/layout/lProcess2"/>
    <dgm:cxn modelId="{E1A53D77-C642-4986-AB1D-E4C49546EE0E}" type="presOf" srcId="{2C216A03-36C2-43CC-8510-69A260351D2B}" destId="{EC2BE5F2-EA70-425B-B713-A12C0F49EB04}" srcOrd="0" destOrd="0" presId="urn:microsoft.com/office/officeart/2005/8/layout/lProcess2"/>
    <dgm:cxn modelId="{DBFCB65F-5596-41DD-A9F8-E3A42F4B6753}" type="presOf" srcId="{C6841D6E-A99E-4387-90BF-AE6DBCBFB0F9}" destId="{BC08251D-2670-4FFE-8383-E4A7D0EF4E40}" srcOrd="0" destOrd="0" presId="urn:microsoft.com/office/officeart/2005/8/layout/lProcess2"/>
    <dgm:cxn modelId="{38E42718-70B4-4AFD-915D-A91A7A273D90}" type="presOf" srcId="{350251F7-F65B-4C6C-9666-FC8647248395}" destId="{D4D47749-56FA-4576-9D4C-0AB435098671}" srcOrd="0" destOrd="0" presId="urn:microsoft.com/office/officeart/2005/8/layout/lProcess2"/>
    <dgm:cxn modelId="{B930CC2D-D06A-4104-8AF1-AD6156D09165}" type="presOf" srcId="{350251F7-F65B-4C6C-9666-FC8647248395}" destId="{0052D6E8-98F5-419C-BA94-A434D7CE8682}" srcOrd="1" destOrd="0" presId="urn:microsoft.com/office/officeart/2005/8/layout/lProcess2"/>
    <dgm:cxn modelId="{D45D8C27-CAE8-4ABE-81D7-DAF8441242B8}" srcId="{C6841D6E-A99E-4387-90BF-AE6DBCBFB0F9}" destId="{350251F7-F65B-4C6C-9666-FC8647248395}" srcOrd="1" destOrd="0" parTransId="{49823E6F-4D7E-466C-9344-293B4EB8CB23}" sibTransId="{EC22995C-02CA-42D8-A7AA-8183889FEC1C}"/>
    <dgm:cxn modelId="{FAC789D9-C42E-4F5A-BA18-2BFFC6147890}" type="presOf" srcId="{862EA2AE-0A5C-4073-AD40-E69793DA1E18}" destId="{64394362-E81C-47DD-8994-3A7A2CE3687D}" srcOrd="1" destOrd="0" presId="urn:microsoft.com/office/officeart/2005/8/layout/lProcess2"/>
    <dgm:cxn modelId="{4C7DD588-75EC-4508-AAFF-5A72FCCDF95B}" type="presOf" srcId="{2C216A03-36C2-43CC-8510-69A260351D2B}" destId="{92628370-6821-49EC-9C40-8A21CA8BE13E}" srcOrd="1" destOrd="0" presId="urn:microsoft.com/office/officeart/2005/8/layout/lProcess2"/>
    <dgm:cxn modelId="{9D039658-DEF5-4FA6-A732-02431A306972}" type="presParOf" srcId="{BC08251D-2670-4FFE-8383-E4A7D0EF4E40}" destId="{5B585BC4-F2CE-4BD4-84DC-CD26E3BD36D4}" srcOrd="0" destOrd="0" presId="urn:microsoft.com/office/officeart/2005/8/layout/lProcess2"/>
    <dgm:cxn modelId="{0E04A967-9EA0-4D9F-AFCF-DD83EE2B6787}" type="presParOf" srcId="{5B585BC4-F2CE-4BD4-84DC-CD26E3BD36D4}" destId="{7D455C44-692D-4F31-ABBB-112FB68D4648}" srcOrd="0" destOrd="0" presId="urn:microsoft.com/office/officeart/2005/8/layout/lProcess2"/>
    <dgm:cxn modelId="{84631E62-AA5A-40BF-B7B2-4B8B84391D61}" type="presParOf" srcId="{5B585BC4-F2CE-4BD4-84DC-CD26E3BD36D4}" destId="{64394362-E81C-47DD-8994-3A7A2CE3687D}" srcOrd="1" destOrd="0" presId="urn:microsoft.com/office/officeart/2005/8/layout/lProcess2"/>
    <dgm:cxn modelId="{C70431D3-F016-4D76-8FDB-38C79604D8F9}" type="presParOf" srcId="{5B585BC4-F2CE-4BD4-84DC-CD26E3BD36D4}" destId="{330DE632-040F-4D00-9504-B88D90F06C81}" srcOrd="2" destOrd="0" presId="urn:microsoft.com/office/officeart/2005/8/layout/lProcess2"/>
    <dgm:cxn modelId="{713056F9-98A1-49BC-B60E-6AF4C859C5FA}" type="presParOf" srcId="{330DE632-040F-4D00-9504-B88D90F06C81}" destId="{457F9C69-B784-4B17-AAF2-7315A07B7681}" srcOrd="0" destOrd="0" presId="urn:microsoft.com/office/officeart/2005/8/layout/lProcess2"/>
    <dgm:cxn modelId="{242DCBE2-0C18-4080-BC4C-3439778DBAE3}" type="presParOf" srcId="{457F9C69-B784-4B17-AAF2-7315A07B7681}" destId="{B77ADC3B-67BF-4605-9033-C1C9C777D396}" srcOrd="0" destOrd="0" presId="urn:microsoft.com/office/officeart/2005/8/layout/lProcess2"/>
    <dgm:cxn modelId="{86A900F6-1921-490C-8693-B0FE1096F97A}" type="presParOf" srcId="{BC08251D-2670-4FFE-8383-E4A7D0EF4E40}" destId="{8F94245F-9EE5-48B6-ABAE-C9FA4F407EAB}" srcOrd="1" destOrd="0" presId="urn:microsoft.com/office/officeart/2005/8/layout/lProcess2"/>
    <dgm:cxn modelId="{07399FE9-4C77-424B-A47B-D090614811A1}" type="presParOf" srcId="{BC08251D-2670-4FFE-8383-E4A7D0EF4E40}" destId="{493A020B-4291-45DE-921B-5E9BB779D8DB}" srcOrd="2" destOrd="0" presId="urn:microsoft.com/office/officeart/2005/8/layout/lProcess2"/>
    <dgm:cxn modelId="{EAA33935-7A58-464F-94AC-34302CEDAF44}" type="presParOf" srcId="{493A020B-4291-45DE-921B-5E9BB779D8DB}" destId="{D4D47749-56FA-4576-9D4C-0AB435098671}" srcOrd="0" destOrd="0" presId="urn:microsoft.com/office/officeart/2005/8/layout/lProcess2"/>
    <dgm:cxn modelId="{88F87F7D-25EA-4BF4-B7BF-418B5001E4AA}" type="presParOf" srcId="{493A020B-4291-45DE-921B-5E9BB779D8DB}" destId="{0052D6E8-98F5-419C-BA94-A434D7CE8682}" srcOrd="1" destOrd="0" presId="urn:microsoft.com/office/officeart/2005/8/layout/lProcess2"/>
    <dgm:cxn modelId="{E973F69B-FFAE-4DE4-94B9-166F758FD7FC}" type="presParOf" srcId="{493A020B-4291-45DE-921B-5E9BB779D8DB}" destId="{E2EAED46-79DF-4BCC-8D12-F7F604EB6E29}" srcOrd="2" destOrd="0" presId="urn:microsoft.com/office/officeart/2005/8/layout/lProcess2"/>
    <dgm:cxn modelId="{02B083F5-43D7-4E44-B07D-780D723DECC4}" type="presParOf" srcId="{E2EAED46-79DF-4BCC-8D12-F7F604EB6E29}" destId="{84F599F9-9B60-43B8-904F-C91905EFFE28}" srcOrd="0" destOrd="0" presId="urn:microsoft.com/office/officeart/2005/8/layout/lProcess2"/>
    <dgm:cxn modelId="{D641A1D3-4573-4A7F-96A6-AEEB1F8FDDCE}" type="presParOf" srcId="{84F599F9-9B60-43B8-904F-C91905EFFE28}" destId="{F7CC9883-CB7B-41AC-A465-55B0CA18F1E1}" srcOrd="0" destOrd="0" presId="urn:microsoft.com/office/officeart/2005/8/layout/lProcess2"/>
    <dgm:cxn modelId="{7FA1B3AE-2C36-41E9-8810-212E55E6102C}" type="presParOf" srcId="{BC08251D-2670-4FFE-8383-E4A7D0EF4E40}" destId="{0BCCD617-1CA7-4399-9780-6FE360DFE7D2}" srcOrd="3" destOrd="0" presId="urn:microsoft.com/office/officeart/2005/8/layout/lProcess2"/>
    <dgm:cxn modelId="{F3F5A1A0-A5FD-4BEF-927E-AD432CB85F44}" type="presParOf" srcId="{BC08251D-2670-4FFE-8383-E4A7D0EF4E40}" destId="{9D1C14A0-D43D-48BD-8F38-74F7EAC49B0E}" srcOrd="4" destOrd="0" presId="urn:microsoft.com/office/officeart/2005/8/layout/lProcess2"/>
    <dgm:cxn modelId="{A6DB8669-57E0-4FCD-9A1E-BC4052526611}" type="presParOf" srcId="{9D1C14A0-D43D-48BD-8F38-74F7EAC49B0E}" destId="{EC2BE5F2-EA70-425B-B713-A12C0F49EB04}" srcOrd="0" destOrd="0" presId="urn:microsoft.com/office/officeart/2005/8/layout/lProcess2"/>
    <dgm:cxn modelId="{690F0303-3EDB-4F52-8378-633ECB5B1F79}" type="presParOf" srcId="{9D1C14A0-D43D-48BD-8F38-74F7EAC49B0E}" destId="{92628370-6821-49EC-9C40-8A21CA8BE13E}" srcOrd="1" destOrd="0" presId="urn:microsoft.com/office/officeart/2005/8/layout/lProcess2"/>
    <dgm:cxn modelId="{881E2F6F-99A4-4A99-A9A5-47CB8EDF8396}" type="presParOf" srcId="{9D1C14A0-D43D-48BD-8F38-74F7EAC49B0E}" destId="{E146A7AC-A155-4A84-8E86-EFD7925FBED9}" srcOrd="2" destOrd="0" presId="urn:microsoft.com/office/officeart/2005/8/layout/lProcess2"/>
    <dgm:cxn modelId="{82A9F63D-CABC-446D-AD56-3B80D7A5B4EB}" type="presParOf" srcId="{E146A7AC-A155-4A84-8E86-EFD7925FBED9}" destId="{E73EDC24-AAF6-4ED6-B459-338F4CCA1EBF}" srcOrd="0" destOrd="0" presId="urn:microsoft.com/office/officeart/2005/8/layout/lProcess2"/>
    <dgm:cxn modelId="{D9AC8B94-E48A-422B-9B55-DCACB03E3860}" type="presParOf" srcId="{E73EDC24-AAF6-4ED6-B459-338F4CCA1EBF}" destId="{F15B359B-42A7-4963-9D2A-3A6281705AD0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26C3F-A2C2-443C-A3CD-A7D264AFAA15}">
      <dsp:nvSpPr>
        <dsp:cNvPr id="0" name=""/>
        <dsp:cNvSpPr/>
      </dsp:nvSpPr>
      <dsp:spPr>
        <a:xfrm rot="10800000">
          <a:off x="435394" y="0"/>
          <a:ext cx="10429202" cy="93634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900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развитие образовательных программ</a:t>
          </a:r>
          <a:endParaRPr lang="ru-RU" sz="3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69479" y="0"/>
        <a:ext cx="10195117" cy="936340"/>
      </dsp:txXfrm>
    </dsp:sp>
    <dsp:sp modelId="{C290BD96-0EC6-4DA1-95DB-A7FC1607BEDB}">
      <dsp:nvSpPr>
        <dsp:cNvPr id="0" name=""/>
        <dsp:cNvSpPr/>
      </dsp:nvSpPr>
      <dsp:spPr>
        <a:xfrm>
          <a:off x="28941" y="0"/>
          <a:ext cx="936340" cy="936340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D84BF8-042D-4539-A8CD-9EC57FCA2D92}">
      <dsp:nvSpPr>
        <dsp:cNvPr id="0" name=""/>
        <dsp:cNvSpPr/>
      </dsp:nvSpPr>
      <dsp:spPr>
        <a:xfrm rot="10800000">
          <a:off x="435394" y="1202107"/>
          <a:ext cx="10429202" cy="93634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900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научные исследования</a:t>
          </a:r>
          <a:endParaRPr lang="ru-RU" sz="3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69479" y="1202107"/>
        <a:ext cx="10195117" cy="936340"/>
      </dsp:txXfrm>
    </dsp:sp>
    <dsp:sp modelId="{E7A1B4AA-2418-460D-A270-12C1C554C47F}">
      <dsp:nvSpPr>
        <dsp:cNvPr id="0" name=""/>
        <dsp:cNvSpPr/>
      </dsp:nvSpPr>
      <dsp:spPr>
        <a:xfrm>
          <a:off x="28941" y="1183473"/>
          <a:ext cx="936340" cy="936340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F4A1DF-6AE4-400E-8568-13BD974FB32E}">
      <dsp:nvSpPr>
        <dsp:cNvPr id="0" name=""/>
        <dsp:cNvSpPr/>
      </dsp:nvSpPr>
      <dsp:spPr>
        <a:xfrm rot="10800000">
          <a:off x="435394" y="2417952"/>
          <a:ext cx="10429202" cy="93634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900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сетевое взаимодействие</a:t>
          </a:r>
          <a:endParaRPr lang="ru-RU" sz="3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69479" y="2417952"/>
        <a:ext cx="10195117" cy="936340"/>
      </dsp:txXfrm>
    </dsp:sp>
    <dsp:sp modelId="{AFB5EC2F-151D-4C37-AAF8-407B4C71F15F}">
      <dsp:nvSpPr>
        <dsp:cNvPr id="0" name=""/>
        <dsp:cNvSpPr/>
      </dsp:nvSpPr>
      <dsp:spPr>
        <a:xfrm>
          <a:off x="28941" y="2399318"/>
          <a:ext cx="936340" cy="936340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EBDF64-29CF-46F9-9A49-7ED825D74864}">
      <dsp:nvSpPr>
        <dsp:cNvPr id="0" name=""/>
        <dsp:cNvSpPr/>
      </dsp:nvSpPr>
      <dsp:spPr>
        <a:xfrm rot="10800000">
          <a:off x="435394" y="3633797"/>
          <a:ext cx="10429202" cy="93634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900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повышение финансовой грамотности населения</a:t>
          </a:r>
          <a:endParaRPr lang="ru-RU" sz="29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69479" y="3633797"/>
        <a:ext cx="10195117" cy="936340"/>
      </dsp:txXfrm>
    </dsp:sp>
    <dsp:sp modelId="{3E3962D9-CB02-45C8-813E-8491C1D26DF1}">
      <dsp:nvSpPr>
        <dsp:cNvPr id="0" name=""/>
        <dsp:cNvSpPr/>
      </dsp:nvSpPr>
      <dsp:spPr>
        <a:xfrm>
          <a:off x="28941" y="3596006"/>
          <a:ext cx="936340" cy="936340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06439-00CB-423E-ACAE-1F7534DC0705}">
      <dsp:nvSpPr>
        <dsp:cNvPr id="0" name=""/>
        <dsp:cNvSpPr/>
      </dsp:nvSpPr>
      <dsp:spPr>
        <a:xfrm rot="10800000">
          <a:off x="485795" y="418"/>
          <a:ext cx="10601349" cy="97947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92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студентов </a:t>
          </a:r>
          <a:r>
            <a:rPr lang="ru-RU" sz="2000" b="1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бакалавриата</a:t>
          </a:r>
          <a:r>
            <a:rPr lang="ru-RU" sz="20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по профилю «Финансовая безопасность» направление  «Экономика» (очная и заочная формы обучения, всего 126 человек)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730664" y="418"/>
        <a:ext cx="10356480" cy="979475"/>
      </dsp:txXfrm>
    </dsp:sp>
    <dsp:sp modelId="{04D7B94C-6BC7-4BD7-B9F2-7C3B22E3377B}">
      <dsp:nvSpPr>
        <dsp:cNvPr id="0" name=""/>
        <dsp:cNvSpPr/>
      </dsp:nvSpPr>
      <dsp:spPr>
        <a:xfrm>
          <a:off x="0" y="11516"/>
          <a:ext cx="979475" cy="979475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F369B7F-2B85-4F94-BABE-1DBFBE10BD21}">
      <dsp:nvSpPr>
        <dsp:cNvPr id="0" name=""/>
        <dsp:cNvSpPr/>
      </dsp:nvSpPr>
      <dsp:spPr>
        <a:xfrm rot="10800000">
          <a:off x="485795" y="1224762"/>
          <a:ext cx="10601349" cy="97947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92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студентов </a:t>
          </a:r>
          <a:r>
            <a:rPr lang="ru-RU" sz="20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магистратуры</a:t>
          </a:r>
          <a:r>
            <a:rPr lang="ru-RU" sz="20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по магистерской программе «Финансовый мониторинг и финансовые рынки» направление «Финансы и кредит» (очная и заочная формы обучения, всего 23 человека)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730664" y="1224762"/>
        <a:ext cx="10356480" cy="979475"/>
      </dsp:txXfrm>
    </dsp:sp>
    <dsp:sp modelId="{2090C762-3C78-4BAF-88E5-93513401B565}">
      <dsp:nvSpPr>
        <dsp:cNvPr id="0" name=""/>
        <dsp:cNvSpPr/>
      </dsp:nvSpPr>
      <dsp:spPr>
        <a:xfrm>
          <a:off x="0" y="1235859"/>
          <a:ext cx="979475" cy="979475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1E0454B-4044-48F0-9363-0B5989F7AE38}">
      <dsp:nvSpPr>
        <dsp:cNvPr id="0" name=""/>
        <dsp:cNvSpPr/>
      </dsp:nvSpPr>
      <dsp:spPr>
        <a:xfrm rot="10800000">
          <a:off x="485795" y="2449106"/>
          <a:ext cx="10601349" cy="97947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92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аспирантов</a:t>
          </a:r>
          <a:r>
            <a:rPr lang="ru-RU" sz="20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по тематике ПОД/ФТ,  направление «Финансы, денежное обращение и кредит» (3 человека)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730664" y="2449106"/>
        <a:ext cx="10356480" cy="979475"/>
      </dsp:txXfrm>
    </dsp:sp>
    <dsp:sp modelId="{95BDA0F6-9EEE-4A0A-BBE0-6602F6B92372}">
      <dsp:nvSpPr>
        <dsp:cNvPr id="0" name=""/>
        <dsp:cNvSpPr/>
      </dsp:nvSpPr>
      <dsp:spPr>
        <a:xfrm>
          <a:off x="0" y="2449524"/>
          <a:ext cx="979475" cy="979475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CBCF9-9A52-43F6-8B29-D7B21AAE627E}">
      <dsp:nvSpPr>
        <dsp:cNvPr id="0" name=""/>
        <dsp:cNvSpPr/>
      </dsp:nvSpPr>
      <dsp:spPr>
        <a:xfrm>
          <a:off x="2337498" y="203733"/>
          <a:ext cx="7576200" cy="1053935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98511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Выявление угроз роста системного риска на российском финансовом рынке на основе определения уязвимостей финансовых институтов и домохозяйств к риску отмывания денег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2337498" y="203733"/>
        <a:ext cx="7576200" cy="1053935"/>
      </dsp:txXfrm>
    </dsp:sp>
    <dsp:sp modelId="{0D270CC1-2FEE-442C-B1F6-53A03EDADB73}">
      <dsp:nvSpPr>
        <dsp:cNvPr id="0" name=""/>
        <dsp:cNvSpPr/>
      </dsp:nvSpPr>
      <dsp:spPr>
        <a:xfrm>
          <a:off x="1991802" y="30912"/>
          <a:ext cx="749683" cy="1547889"/>
        </a:xfrm>
        <a:prstGeom prst="rect">
          <a:avLst/>
        </a:prstGeom>
        <a:gradFill rotWithShape="0">
          <a:gsLst>
            <a:gs pos="0">
              <a:schemeClr val="accent6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A2F8A2E-9D9E-4CA6-802B-6E6D0CF84C23}">
      <dsp:nvSpPr>
        <dsp:cNvPr id="0" name=""/>
        <dsp:cNvSpPr/>
      </dsp:nvSpPr>
      <dsp:spPr>
        <a:xfrm>
          <a:off x="2377832" y="1535285"/>
          <a:ext cx="7381466" cy="1500774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98511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Развитие методологии оценки финансовой безопасности России на основе исследования воздействия макроэкономических шоков на динамику сбережений и операций населения на кредитном и валютном рынках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2377832" y="1535285"/>
        <a:ext cx="7381466" cy="1500774"/>
      </dsp:txXfrm>
    </dsp:sp>
    <dsp:sp modelId="{CDCAEA1E-6161-4B47-B15E-439342E2217A}">
      <dsp:nvSpPr>
        <dsp:cNvPr id="0" name=""/>
        <dsp:cNvSpPr/>
      </dsp:nvSpPr>
      <dsp:spPr>
        <a:xfrm>
          <a:off x="1851228" y="1505686"/>
          <a:ext cx="1031926" cy="1547889"/>
        </a:xfrm>
        <a:prstGeom prst="rect">
          <a:avLst/>
        </a:prstGeom>
        <a:gradFill rotWithShape="0">
          <a:gsLst>
            <a:gs pos="0">
              <a:schemeClr val="accent6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7B4AB17-2F97-4290-AA58-0B68D1EAEE93}">
      <dsp:nvSpPr>
        <dsp:cNvPr id="0" name=""/>
        <dsp:cNvSpPr/>
      </dsp:nvSpPr>
      <dsp:spPr>
        <a:xfrm>
          <a:off x="2299217" y="3941749"/>
          <a:ext cx="7666915" cy="1112327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98511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Развитие системы оценки национального риска отмывания денег и финансирования терроризма на основе взаимовлияния уязвимостей финансовых институтов и домохозяйств</a:t>
          </a:r>
          <a:endParaRPr lang="ru-RU" sz="1800" kern="1200" dirty="0"/>
        </a:p>
      </dsp:txBody>
      <dsp:txXfrm>
        <a:off x="2299217" y="3941749"/>
        <a:ext cx="7666915" cy="1112327"/>
      </dsp:txXfrm>
    </dsp:sp>
    <dsp:sp modelId="{DE22B884-62F7-41EB-A6B0-0C4C77904477}">
      <dsp:nvSpPr>
        <dsp:cNvPr id="0" name=""/>
        <dsp:cNvSpPr/>
      </dsp:nvSpPr>
      <dsp:spPr>
        <a:xfrm>
          <a:off x="1825109" y="3588869"/>
          <a:ext cx="1031926" cy="1547889"/>
        </a:xfrm>
        <a:prstGeom prst="rect">
          <a:avLst/>
        </a:prstGeom>
        <a:gradFill rotWithShape="0">
          <a:gsLst>
            <a:gs pos="0">
              <a:schemeClr val="accent6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3CBD8-1E7B-4E5B-A8C5-DE25F188C184}">
      <dsp:nvSpPr>
        <dsp:cNvPr id="0" name=""/>
        <dsp:cNvSpPr/>
      </dsp:nvSpPr>
      <dsp:spPr>
        <a:xfrm>
          <a:off x="-6176952" y="-950558"/>
          <a:ext cx="7396226" cy="7396226"/>
        </a:xfrm>
        <a:prstGeom prst="blockArc">
          <a:avLst>
            <a:gd name="adj1" fmla="val 18900000"/>
            <a:gd name="adj2" fmla="val 2700000"/>
            <a:gd name="adj3" fmla="val 292"/>
          </a:avLst>
        </a:prstGeom>
        <a:solidFill>
          <a:schemeClr val="accent6"/>
        </a:solidFill>
        <a:ln w="381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647EB-27E6-4A24-8DA2-97FB840F328B}">
      <dsp:nvSpPr>
        <dsp:cNvPr id="0" name=""/>
        <dsp:cNvSpPr/>
      </dsp:nvSpPr>
      <dsp:spPr>
        <a:xfrm>
          <a:off x="797278" y="407280"/>
          <a:ext cx="10771060" cy="1383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2349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учебные планы и учебно-методические материалы по магистерской программе РГЭУ (РИНХ) «Финансовый мониторинг» были взяты за основу при разработке аналогичных образовательных программ Тихоокеанском государственном университете, Севастопольском государственном университете , Крымском федеральном университете</a:t>
          </a:r>
          <a:endParaRPr lang="ru-RU" sz="19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7278" y="407280"/>
        <a:ext cx="10771060" cy="1383481"/>
      </dsp:txXfrm>
    </dsp:sp>
    <dsp:sp modelId="{4E300DB3-74F4-463F-AB93-61DF2B9F4077}">
      <dsp:nvSpPr>
        <dsp:cNvPr id="0" name=""/>
        <dsp:cNvSpPr/>
      </dsp:nvSpPr>
      <dsp:spPr>
        <a:xfrm>
          <a:off x="41275" y="343018"/>
          <a:ext cx="1512006" cy="1512006"/>
        </a:xfrm>
        <a:prstGeom prst="ellips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729EC2D2-0688-4AAE-AFA6-339398D7E141}">
      <dsp:nvSpPr>
        <dsp:cNvPr id="0" name=""/>
        <dsp:cNvSpPr/>
      </dsp:nvSpPr>
      <dsp:spPr>
        <a:xfrm>
          <a:off x="1196772" y="2055813"/>
          <a:ext cx="10371565" cy="1383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2349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>
              <a:latin typeface="Arial" panose="020B0604020202020204" pitchFamily="34" charset="0"/>
              <a:cs typeface="Arial" panose="020B0604020202020204" pitchFamily="34" charset="0"/>
            </a:rPr>
            <a:t>академическая мобильность студентов и преподавателей (с Крымским федеральным университетом)</a:t>
          </a:r>
          <a:endParaRPr lang="ru-RU" sz="19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96772" y="2055813"/>
        <a:ext cx="10371565" cy="1383481"/>
      </dsp:txXfrm>
    </dsp:sp>
    <dsp:sp modelId="{CF795369-58AB-4255-BEDA-A5D479B93B47}">
      <dsp:nvSpPr>
        <dsp:cNvPr id="0" name=""/>
        <dsp:cNvSpPr/>
      </dsp:nvSpPr>
      <dsp:spPr>
        <a:xfrm>
          <a:off x="440769" y="1991551"/>
          <a:ext cx="1512006" cy="1512006"/>
        </a:xfrm>
        <a:prstGeom prst="ellips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8762CFF3-8B88-45A1-AA34-647269CA2759}">
      <dsp:nvSpPr>
        <dsp:cNvPr id="0" name=""/>
        <dsp:cNvSpPr/>
      </dsp:nvSpPr>
      <dsp:spPr>
        <a:xfrm>
          <a:off x="797278" y="3704346"/>
          <a:ext cx="10771060" cy="1383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2349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>
              <a:latin typeface="Arial" panose="020B0604020202020204" pitchFamily="34" charset="0"/>
              <a:cs typeface="Arial" panose="020B0604020202020204" pitchFamily="34" charset="0"/>
            </a:rPr>
            <a:t>Предоставление разработанных учебно-методических материалов, а также монографии, содержащих результаты научных исследований для  размещения на web-странице сетевого Института в сфере ПОД/ФТ</a:t>
          </a:r>
          <a:endParaRPr lang="ru-RU" sz="19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7278" y="3704346"/>
        <a:ext cx="10771060" cy="1383481"/>
      </dsp:txXfrm>
    </dsp:sp>
    <dsp:sp modelId="{DCCCF44F-1BF4-4E78-A04C-F51739FBD3E1}">
      <dsp:nvSpPr>
        <dsp:cNvPr id="0" name=""/>
        <dsp:cNvSpPr/>
      </dsp:nvSpPr>
      <dsp:spPr>
        <a:xfrm>
          <a:off x="41275" y="3640083"/>
          <a:ext cx="1512006" cy="1512006"/>
        </a:xfrm>
        <a:prstGeom prst="ellips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55C44-692D-4F31-ABBB-112FB68D4648}">
      <dsp:nvSpPr>
        <dsp:cNvPr id="0" name=""/>
        <dsp:cNvSpPr/>
      </dsp:nvSpPr>
      <dsp:spPr>
        <a:xfrm>
          <a:off x="155" y="0"/>
          <a:ext cx="3808657" cy="32350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2014 г.</a:t>
          </a:r>
          <a:endParaRPr lang="ru-RU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5" y="0"/>
        <a:ext cx="3808657" cy="970525"/>
      </dsp:txXfrm>
    </dsp:sp>
    <dsp:sp modelId="{B77ADC3B-67BF-4605-9033-C1C9C777D396}">
      <dsp:nvSpPr>
        <dsp:cNvPr id="0" name=""/>
        <dsp:cNvSpPr/>
      </dsp:nvSpPr>
      <dsp:spPr>
        <a:xfrm>
          <a:off x="100434" y="971577"/>
          <a:ext cx="3608100" cy="21007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Университет принимал участие в апробации учебных курсов, подготовленных в рамках программы Министерства финансов РФ (прошло обучение более 850 человек)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1961" y="1033104"/>
        <a:ext cx="3485046" cy="1977647"/>
      </dsp:txXfrm>
    </dsp:sp>
    <dsp:sp modelId="{D4D47749-56FA-4576-9D4C-0AB435098671}">
      <dsp:nvSpPr>
        <dsp:cNvPr id="0" name=""/>
        <dsp:cNvSpPr/>
      </dsp:nvSpPr>
      <dsp:spPr>
        <a:xfrm>
          <a:off x="3952737" y="0"/>
          <a:ext cx="3808657" cy="32350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2015 г.</a:t>
          </a:r>
          <a:endParaRPr lang="ru-RU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52737" y="0"/>
        <a:ext cx="3808657" cy="970525"/>
      </dsp:txXfrm>
    </dsp:sp>
    <dsp:sp modelId="{F7CC9883-CB7B-41AC-A465-55B0CA18F1E1}">
      <dsp:nvSpPr>
        <dsp:cNvPr id="0" name=""/>
        <dsp:cNvSpPr/>
      </dsp:nvSpPr>
      <dsp:spPr>
        <a:xfrm>
          <a:off x="4053015" y="971577"/>
          <a:ext cx="3608100" cy="21007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Университет разработал и реализовал программу повышения финансовой грамотности пожилых людей «Университет третьего возраста»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14542" y="1033104"/>
        <a:ext cx="3485046" cy="1977647"/>
      </dsp:txXfrm>
    </dsp:sp>
    <dsp:sp modelId="{EC2BE5F2-EA70-425B-B713-A12C0F49EB04}">
      <dsp:nvSpPr>
        <dsp:cNvPr id="0" name=""/>
        <dsp:cNvSpPr/>
      </dsp:nvSpPr>
      <dsp:spPr>
        <a:xfrm>
          <a:off x="7905319" y="0"/>
          <a:ext cx="3808657" cy="32350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2017 г.</a:t>
          </a:r>
          <a:endParaRPr lang="ru-RU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05319" y="0"/>
        <a:ext cx="3808657" cy="970525"/>
      </dsp:txXfrm>
    </dsp:sp>
    <dsp:sp modelId="{F15B359B-42A7-4963-9D2A-3A6281705AD0}">
      <dsp:nvSpPr>
        <dsp:cNvPr id="0" name=""/>
        <dsp:cNvSpPr/>
      </dsp:nvSpPr>
      <dsp:spPr>
        <a:xfrm>
          <a:off x="8005597" y="971577"/>
          <a:ext cx="3608100" cy="21007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 Университете начата подготовка студентов –журналистов  по основам финансовых знаний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67124" y="1033104"/>
        <a:ext cx="3485046" cy="1977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D2835-CA3E-4D54-A6F1-23C9818426D5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5968D-7425-476F-8B2A-790AC948A2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69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1324A-28B9-478C-A597-91A9B8EC71DB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9F317-2587-49EB-9166-B19C4B8E8B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132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9F317-2587-49EB-9166-B19C4B8E8B3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60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EFC3F9-63A2-425B-A167-F9AE8E814662}" type="datetime1">
              <a:rPr lang="ru-RU" smtClean="0"/>
              <a:pPr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3B24-EAED-460D-9BBA-3A7F72AF3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05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6A8220-4EBF-4EB6-9E9D-35A2A583A0B2}" type="datetime1">
              <a:rPr lang="ru-RU" smtClean="0"/>
              <a:pPr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3B24-EAED-460D-9BBA-3A7F72AF3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44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CA3DD6-FAE5-439A-A856-EAD082BFFF49}" type="datetime1">
              <a:rPr lang="ru-RU" smtClean="0"/>
              <a:pPr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3B24-EAED-460D-9BBA-3A7F72AF3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88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24FB0-105B-41FE-9482-A31A3ED3F804}" type="datetime1">
              <a:rPr lang="ru-RU" smtClean="0"/>
              <a:pPr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3B24-EAED-460D-9BBA-3A7F72AF3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2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720D3E-C2AB-41AD-AFAE-2627C1DD0F7A}" type="datetime1">
              <a:rPr lang="ru-RU" smtClean="0"/>
              <a:pPr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3B24-EAED-460D-9BBA-3A7F72AF3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90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54D29B-C59D-425A-8361-45756398FB14}" type="datetime1">
              <a:rPr lang="ru-RU" smtClean="0"/>
              <a:pPr/>
              <a:t>02.07.2018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3B24-EAED-460D-9BBA-3A7F72AF3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33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65EAC5-30B6-45D8-85FE-4606FD65038C}" type="datetime1">
              <a:rPr lang="ru-RU" smtClean="0"/>
              <a:pPr/>
              <a:t>02.07.2018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3B24-EAED-460D-9BBA-3A7F72AF3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01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6A6D00-ED49-484E-9D64-8AB425ECFFD0}" type="datetime1">
              <a:rPr lang="ru-RU" smtClean="0"/>
              <a:pPr/>
              <a:t>02.07.2018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3B24-EAED-460D-9BBA-3A7F72AF3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0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E3A9A-691C-48DD-96E5-DA82642A1EB4}" type="datetime1">
              <a:rPr lang="ru-RU" smtClean="0"/>
              <a:pPr/>
              <a:t>02.07.2018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3B24-EAED-460D-9BBA-3A7F72AF3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21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96927C-51A4-4D74-BE9A-69C1FB9B6D9F}" type="datetime1">
              <a:rPr lang="ru-RU" smtClean="0"/>
              <a:pPr/>
              <a:t>02.07.2018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3B24-EAED-460D-9BBA-3A7F72AF3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60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9F139F-98AD-44A3-B2D9-D6503FB44792}" type="datetime1">
              <a:rPr lang="ru-RU" smtClean="0"/>
              <a:pPr/>
              <a:t>02.07.2018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3B24-EAED-460D-9BBA-3A7F72AF3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66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365125"/>
            <a:ext cx="11609614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50" y="1240971"/>
            <a:ext cx="11609614" cy="4935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866769" y="6358504"/>
            <a:ext cx="30285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tx1"/>
                </a:solidFill>
                <a:effectLst>
                  <a:outerShdw blurRad="101600" dist="88900" dir="2700000" algn="tl">
                    <a:srgbClr val="000000">
                      <a:alpha val="89000"/>
                    </a:srgbClr>
                  </a:outerShdw>
                </a:effectLst>
              </a:defRPr>
            </a:lvl1pPr>
          </a:lstStyle>
          <a:p>
            <a:fld id="{F1923B24-EAED-460D-9BBA-3A7F72AF33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68422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101600" dist="88900" dir="2700000" algn="tl">
              <a:srgbClr val="000000">
                <a:alpha val="89000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effectLst>
            <a:outerShdw blurRad="101600" dist="88900" dir="2700000" algn="tl">
              <a:srgbClr val="000000">
                <a:alpha val="89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01600" dist="88900" dir="2700000" algn="tl">
              <a:srgbClr val="000000">
                <a:alpha val="89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01600" dist="88900" dir="2700000" algn="tl">
              <a:srgbClr val="000000">
                <a:alpha val="89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01600" dist="88900" dir="2700000" algn="tl">
              <a:srgbClr val="000000">
                <a:alpha val="89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01600" dist="88900" dir="2700000" algn="tl">
              <a:srgbClr val="000000">
                <a:alpha val="89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microsoft.com/office/2007/relationships/hdphoto" Target="../media/hdphoto1.wdp"/><Relationship Id="rId7" Type="http://schemas.openxmlformats.org/officeDocument/2006/relationships/diagramLayout" Target="../diagrams/layou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5.xml"/><Relationship Id="rId5" Type="http://schemas.microsoft.com/office/2007/relationships/hdphoto" Target="../media/hdphoto2.wdp"/><Relationship Id="rId10" Type="http://schemas.microsoft.com/office/2007/relationships/diagramDrawing" Target="../diagrams/drawing5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6644" y="1939159"/>
            <a:ext cx="11068050" cy="3224048"/>
          </a:xfrm>
        </p:spPr>
        <p:txBody>
          <a:bodyPr>
            <a:noAutofit/>
          </a:bodyPr>
          <a:lstStyle/>
          <a:p>
            <a:r>
              <a:rPr lang="ru-RU" sz="3600" dirty="0">
                <a:effectLst>
                  <a:outerShdw blurRad="101600" dist="101600" dir="2700000" algn="tl">
                    <a:schemeClr val="bg1"/>
                  </a:outerShdw>
                </a:effectLst>
                <a:latin typeface="Arial Narrow" panose="020B0606020202030204" pitchFamily="34" charset="0"/>
              </a:rPr>
              <a:t>О </a:t>
            </a:r>
            <a:r>
              <a:rPr lang="ru-RU" sz="3600" dirty="0" smtClean="0">
                <a:effectLst>
                  <a:outerShdw blurRad="101600" dist="101600" dir="2700000" algn="tl">
                    <a:schemeClr val="bg1"/>
                  </a:outerShdw>
                </a:effectLst>
                <a:latin typeface="Arial Narrow" panose="020B0606020202030204" pitchFamily="34" charset="0"/>
              </a:rPr>
              <a:t>РАЗВИТИИ НА БАЗЕ РГЭУ «РИНХ» </a:t>
            </a:r>
            <a:r>
              <a:rPr lang="ru-RU" sz="3600" dirty="0">
                <a:effectLst>
                  <a:outerShdw blurRad="101600" dist="101600" dir="2700000" algn="tl">
                    <a:schemeClr val="bg1"/>
                  </a:outerShdw>
                </a:effectLst>
                <a:latin typeface="Arial Narrow" panose="020B0606020202030204" pitchFamily="34" charset="0"/>
              </a:rPr>
              <a:t>СИСТЕМЫ ОБРАЗОВАНИЯ И ПОДГОТОВКИ КАДРОВ В СФЕРЕ ПРОТИВОДЕЙСТВИЯ ОТМЫВАНИЮ ПРЕСТУПНЫХ ДОХОДОВ И ФИНАНСИРОВАНИЮ ТЕРРОРИЗМА (ПОД/ФТ) НА ЮГЕ РОССИИ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228850" y="398461"/>
            <a:ext cx="7981950" cy="735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101600" dist="88900" dir="2700000" algn="tl">
                    <a:srgbClr val="000000">
                      <a:alpha val="89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101600" dist="88900" dir="2700000" algn="tl">
                    <a:srgbClr val="000000">
                      <a:alpha val="89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101600" dist="88900" dir="2700000" algn="tl">
                    <a:srgbClr val="000000">
                      <a:alpha val="89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101600" dist="88900" dir="2700000" algn="tl">
                    <a:srgbClr val="000000">
                      <a:alpha val="89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101600" dist="88900" dir="2700000" algn="tl">
                    <a:srgbClr val="000000">
                      <a:alpha val="89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i="1" dirty="0"/>
              <a:t>ФГБОУ ВО «Ростовский государственный экономический университет (РИНХ</a:t>
            </a:r>
            <a:r>
              <a:rPr lang="ru-RU" b="1" i="1" dirty="0" smtClean="0"/>
              <a:t>)»</a:t>
            </a:r>
          </a:p>
        </p:txBody>
      </p:sp>
      <p:pic>
        <p:nvPicPr>
          <p:cNvPr id="1026" name="Picture 2" descr="K:\Архив_3\ПРЕЗЕНТАЦИИ\Эмблема_РИНХ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5" y="269814"/>
            <a:ext cx="1362075" cy="99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57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 Взаимодействие </a:t>
            </a:r>
            <a:r>
              <a:rPr lang="ru-RU" dirty="0"/>
              <a:t>в рамках сетевого Института в сфере ПОД/ФТ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3B24-EAED-460D-9BBA-3A7F72AF3320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88222573"/>
              </p:ext>
            </p:extLst>
          </p:nvPr>
        </p:nvGraphicFramePr>
        <p:xfrm>
          <a:off x="285750" y="1144587"/>
          <a:ext cx="11609614" cy="5495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96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990338"/>
            <a:ext cx="11609614" cy="779463"/>
          </a:xfrm>
        </p:spPr>
        <p:txBody>
          <a:bodyPr>
            <a:noAutofit/>
          </a:bodyPr>
          <a:lstStyle/>
          <a:p>
            <a:r>
              <a:rPr lang="ru-RU" sz="4800" dirty="0"/>
              <a:t>4. Повышение финансовой грамотности населения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3B24-EAED-460D-9BBA-3A7F72AF332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3900" y="166712"/>
            <a:ext cx="9004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i="1" dirty="0">
                <a:effectLst>
                  <a:outerShdw blurRad="76200" dist="1016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«Финансовая грамотность – это то, что надо знать людям о том, как их собственные деньги могут быть использованы во вред обществу»</a:t>
            </a:r>
          </a:p>
          <a:p>
            <a:r>
              <a:rPr lang="ru-RU" sz="2700" b="1" dirty="0">
                <a:effectLst>
                  <a:outerShdw blurRad="76200" dist="1016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Джи-Юн Шин, председатель ФАТФ 2015-2016 гг.</a:t>
            </a:r>
          </a:p>
        </p:txBody>
      </p:sp>
    </p:spTree>
    <p:extLst>
      <p:ext uri="{BB962C8B-B14F-4D97-AF65-F5344CB8AC3E}">
        <p14:creationId xmlns:p14="http://schemas.microsoft.com/office/powerpoint/2010/main" val="88238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532873" y="952225"/>
            <a:ext cx="11197807" cy="4888401"/>
          </a:xfrm>
          <a:prstGeom prst="snip2DiagRect">
            <a:avLst>
              <a:gd name="adj1" fmla="val 0"/>
              <a:gd name="adj2" fmla="val 20781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Группа 3"/>
          <p:cNvGrpSpPr/>
          <p:nvPr/>
        </p:nvGrpSpPr>
        <p:grpSpPr>
          <a:xfrm>
            <a:off x="405510" y="691978"/>
            <a:ext cx="10966597" cy="4888401"/>
            <a:chOff x="128159" y="11431"/>
            <a:chExt cx="5591267" cy="13579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28159" y="11431"/>
              <a:ext cx="5591267" cy="1357920"/>
            </a:xfrm>
            <a:prstGeom prst="snip2DiagRect">
              <a:avLst>
                <a:gd name="adj1" fmla="val 0"/>
                <a:gd name="adj2" fmla="val 26549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Скругленный прямоугольник 5"/>
            <p:cNvSpPr/>
            <p:nvPr/>
          </p:nvSpPr>
          <p:spPr>
            <a:xfrm>
              <a:off x="355029" y="77719"/>
              <a:ext cx="5298108" cy="1225344"/>
            </a:xfrm>
            <a:prstGeom prst="snip2Diag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1038" tIns="0" rIns="161038" bIns="0" numCol="1" spcCol="1270" anchor="ctr" anchorCtr="0">
              <a:noAutofit/>
            </a:bodyPr>
            <a:lstStyle/>
            <a:p>
              <a:pPr algn="ctr"/>
              <a:r>
                <a:rPr lang="ru-RU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РГЭУ (РИНХ) награжден</a:t>
              </a:r>
            </a:p>
            <a:p>
              <a:pPr algn="ctr"/>
              <a:r>
                <a:rPr lang="ru-RU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Премией Правительства РФ в области образования </a:t>
              </a:r>
            </a:p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цикл научных трудов, учебно-методических и прикладных разработок "</a:t>
              </a:r>
              <a:r>
                <a:rPr lang="ru-RU" sz="24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Формирование и развитие системы непрерывного финансового образования и трансграничного распространения финансовой грамотности, включающей специализированный интернет-портал и комплект </a:t>
              </a:r>
              <a:r>
                <a:rPr lang="ru-RU" sz="2400" b="1" i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мультиформатных</a:t>
              </a:r>
              <a:r>
                <a:rPr lang="ru-RU" sz="24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учебников, учебных пособий, методических разработок</a:t>
              </a:r>
              <a:r>
                <a:rPr lang="ru-RU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"</a:t>
              </a:r>
              <a:endParaRPr 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3B24-EAED-460D-9BBA-3A7F72AF332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73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664" y="281136"/>
            <a:ext cx="4366055" cy="29107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3B24-EAED-460D-9BBA-3A7F72AF3320}" type="slidenum">
              <a:rPr lang="ru-RU" smtClean="0"/>
              <a:t>13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12" r="995" b="6468"/>
          <a:stretch/>
        </p:blipFill>
        <p:spPr>
          <a:xfrm>
            <a:off x="5232418" y="659027"/>
            <a:ext cx="5148648" cy="30723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4" name="Схема 3"/>
          <p:cNvGraphicFramePr/>
          <p:nvPr>
            <p:extLst/>
          </p:nvPr>
        </p:nvGraphicFramePr>
        <p:xfrm>
          <a:off x="255373" y="3437925"/>
          <a:ext cx="11714132" cy="3235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14004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А.У. Киргизия\для презентации\для слайда 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708" y="1445139"/>
            <a:ext cx="6780812" cy="4526608"/>
          </a:xfrm>
          <a:prstGeom prst="snip2DiagRect">
            <a:avLst>
              <a:gd name="adj1" fmla="val 0"/>
              <a:gd name="adj2" fmla="val 12909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575187" y="1622754"/>
            <a:ext cx="4867654" cy="4774304"/>
          </a:xfrm>
          <a:prstGeom prst="snip2DiagRect">
            <a:avLst>
              <a:gd name="adj1" fmla="val 0"/>
              <a:gd name="adj2" fmla="val 1315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b"/>
          <a:lstStyle/>
          <a:p>
            <a:pPr algn="ctr">
              <a:lnSpc>
                <a:spcPct val="80000"/>
              </a:lnSpc>
            </a:pPr>
            <a:endParaRPr lang="ru-RU" sz="2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64588" y="1963719"/>
            <a:ext cx="4288041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в 2016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РГЭУ (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РИНХ)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распространению знаний и информированию граждан по вопросам экономической и финансовой безопасности  в Южном федеральном округе. Центр создан совместно с Российской академией естественных наук в рамках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гранта Президента РФ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3B24-EAED-460D-9BBA-3A7F72AF3320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3037" y="265076"/>
            <a:ext cx="115141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89000">
              <a:spcBef>
                <a:spcPct val="0"/>
              </a:spcBef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 г. – по настоящее время РГЭУ (РИНХ) участвует в работе Экспертного совета по финансовой грамотности при Центральном банке России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0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Всероссийская научно-практическая конференция 6 июня 2017 года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3B24-EAED-460D-9BBA-3A7F72AF3320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65027" y="2152008"/>
            <a:ext cx="96216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«Повышение эффективности форм и методов распространения среди населения знаний по вопросам экономической и финансовой безопасности России, борьбы с теневыми доходами,  противодействию финансирования терроризма, экстремизма, антигосударственной и деструктивной деятельности»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в рамках гранта Президента РФ</a:t>
            </a:r>
          </a:p>
        </p:txBody>
      </p:sp>
    </p:spTree>
    <p:extLst>
      <p:ext uri="{BB962C8B-B14F-4D97-AF65-F5344CB8AC3E}">
        <p14:creationId xmlns:p14="http://schemas.microsoft.com/office/powerpoint/2010/main" val="268263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504" y="3657699"/>
            <a:ext cx="5972860" cy="35764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68" y="3884620"/>
            <a:ext cx="5439867" cy="31226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105" y="1499534"/>
            <a:ext cx="4240286" cy="29979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Всероссийская научно-практическая конференция 6 июня 2017 года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3B24-EAED-460D-9BBA-3A7F72AF3320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737" y="1342817"/>
            <a:ext cx="4779818" cy="2943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90" y="1301305"/>
            <a:ext cx="4443609" cy="306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4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069" y="1320468"/>
            <a:ext cx="12000931" cy="4400839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Пилотный</a:t>
            </a:r>
            <a:r>
              <a:rPr lang="ru-RU" sz="3200" dirty="0" smtClean="0"/>
              <a:t> проект на базе «РГЭУ(РИНХ)» для Юга России: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формирование качественно нового уровня системы подготовки кадров в сфере ПОД/ФТ за счет нового формата взаимодействия участников </a:t>
            </a:r>
            <a:r>
              <a:rPr lang="ru-RU" sz="2800" dirty="0" err="1" smtClean="0"/>
              <a:t>антиотмывочной</a:t>
            </a:r>
            <a:r>
              <a:rPr lang="ru-RU" sz="2800" dirty="0" smtClean="0"/>
              <a:t> системы: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организация межведомственного взаимодействия в подготовке кадров для сферы ПОД/ФТ за счет вовлечения в  этот процесс правоохранительных и надзорных органов, их подведомственных образовательных и научных организаций;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новый механизм взаимодействия по подготовке кадров на базе межведомственных рабочих групп по противодействию незаконным финансовым операциям в регионах и на федеральном уровне.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3B24-EAED-460D-9BBA-3A7F72AF332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7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Расширенное заседание Межведомственной рабочей группы по вопросам противодействия незаконным финансовым операциям в Южном федеральном округе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31159" y="1472983"/>
            <a:ext cx="11609614" cy="106550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Состоялось 28 февраля 2018 г. под руководством заместителя полномочного представителя Президента РФ в ЮФО В.Н.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Гурбы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3B24-EAED-460D-9BBA-3A7F72AF3320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6729" y="2429302"/>
            <a:ext cx="56092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Учитывая формирующиеся новые вызовы и угрозы в современном мире, связанные с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киберпреступностью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виртуализацией финансовых операций (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криптовалюты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), участниками заседания отмечена необходимость в формировании единого подхода к обучению студентов высших учебным заведений по вопросам противодействия незаконным финансовым операциям.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095" y="2455361"/>
            <a:ext cx="5358739" cy="2810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низ 7"/>
          <p:cNvSpPr/>
          <p:nvPr/>
        </p:nvSpPr>
        <p:spPr>
          <a:xfrm>
            <a:off x="5114498" y="5291624"/>
            <a:ext cx="1862919" cy="41846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45913" y="5710085"/>
            <a:ext cx="11350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Это позволит </a:t>
            </a:r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создать новую генерацию специалистов, способных эффективно противодействовать вовлечению финансовых и нефинансовых учреждений в незаконные операции</a:t>
            </a:r>
            <a:endParaRPr lang="ru-RU" sz="2000" b="1" u="sn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1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035" y="528411"/>
            <a:ext cx="11609614" cy="779463"/>
          </a:xfrm>
        </p:spPr>
        <p:txBody>
          <a:bodyPr>
            <a:noAutofit/>
          </a:bodyPr>
          <a:lstStyle/>
          <a:p>
            <a:r>
              <a:rPr lang="ru-RU" sz="2400" dirty="0" smtClean="0"/>
              <a:t>Заседание Межведомственной рабочей группы по вопросам противодействия незаконным финансовым операциям (г. Москва) по вопросу межведомственного взаимодействия при подготовке и обучении кадров для </a:t>
            </a:r>
            <a:r>
              <a:rPr lang="ru-RU" sz="2400" dirty="0" err="1" smtClean="0"/>
              <a:t>антиотмывочной</a:t>
            </a:r>
            <a:r>
              <a:rPr lang="ru-RU" sz="2400" dirty="0" smtClean="0"/>
              <a:t> системы под руководством помощника Президента РФ (</a:t>
            </a:r>
            <a:r>
              <a:rPr lang="ru-RU" sz="2400" dirty="0" err="1" smtClean="0"/>
              <a:t>Школова</a:t>
            </a:r>
            <a:r>
              <a:rPr lang="ru-RU" sz="2400" dirty="0" smtClean="0"/>
              <a:t> Е.М).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3B24-EAED-460D-9BBA-3A7F72AF3320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347" y="1951630"/>
            <a:ext cx="8065826" cy="474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01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814056" y="489777"/>
            <a:ext cx="10307599" cy="5810249"/>
          </a:xfrm>
          <a:prstGeom prst="snip2DiagRect">
            <a:avLst>
              <a:gd name="adj1" fmla="val 0"/>
              <a:gd name="adj2" fmla="val 16981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b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904" y="659036"/>
            <a:ext cx="88279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РГЭУ (РИНХ) 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входит в состав Международного сетевого института в сфере ПОД/ФТ с момента его создания в 2013 году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" r="2337"/>
          <a:stretch/>
        </p:blipFill>
        <p:spPr bwMode="auto">
          <a:xfrm>
            <a:off x="4582633" y="2276047"/>
            <a:ext cx="7134446" cy="4261272"/>
          </a:xfrm>
          <a:prstGeom prst="snip2DiagRect">
            <a:avLst>
              <a:gd name="adj1" fmla="val 0"/>
              <a:gd name="adj2" fmla="val 22655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Прямоугольник 7"/>
          <p:cNvSpPr/>
          <p:nvPr/>
        </p:nvSpPr>
        <p:spPr>
          <a:xfrm>
            <a:off x="1007150" y="3150599"/>
            <a:ext cx="3394729" cy="2821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фото:</a:t>
            </a:r>
          </a:p>
          <a:p>
            <a:pPr algn="ctr">
              <a:spcAft>
                <a:spcPts val="1000"/>
              </a:spcAft>
            </a:pPr>
            <a:r>
              <a:rPr lang="ru-RU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Чиханчин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Ю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А.,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</a:t>
            </a:r>
            <a:r>
              <a:rPr lang="ru-RU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Росфинмониторинга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РФ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Чоп В.И.,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МРУ </a:t>
            </a:r>
            <a:r>
              <a:rPr lang="ru-RU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Росфинмониторинга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ЮФО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ctr">
              <a:spcAft>
                <a:spcPts val="1000"/>
              </a:spcAft>
            </a:pPr>
            <a:r>
              <a:rPr lang="ru-RU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Альбеков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А.У.,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д.э.н., </a:t>
            </a:r>
            <a:r>
              <a:rPr lang="ru-RU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проф.,ректор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РГЭУ (РИНХ)</a:t>
            </a:r>
          </a:p>
          <a:p>
            <a:pPr algn="ctr">
              <a:spcAft>
                <a:spcPts val="1000"/>
              </a:spcAft>
            </a:pP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006812" y="6349479"/>
            <a:ext cx="3028595" cy="365125"/>
          </a:xfrm>
        </p:spPr>
        <p:txBody>
          <a:bodyPr/>
          <a:lstStyle/>
          <a:p>
            <a:fld id="{F1923B24-EAED-460D-9BBA-3A7F72AF3320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06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386" y="1337485"/>
            <a:ext cx="11609614" cy="4776716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Рекомендовать Генеральной прокуратуре Российской Федерации, МВД России, Минфину России, ФНС России, Минэкономразвития России, ФСБ России, ФТС России, Следственному комитету Российской Федерации, Банку России, Счетной палате Российской Федерации: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организовать взаимодействие подведомственных образовательных и научных организаций с Сетевым институтом в целях подготовки и переподготовки кадров, проведения совместных научных исследований, разработки методических материалов и организации других видов сотрудничества;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проработать вопрос о формировании межведомственного консультативного коллегиального органа в рассматриваемой сфере деятельности.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3B24-EAED-460D-9BBA-3A7F72AF3320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0765" y="391951"/>
            <a:ext cx="39222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Принято решение:</a:t>
            </a:r>
            <a:endParaRPr lang="ru-RU" sz="3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647" y="2736186"/>
            <a:ext cx="11609614" cy="779463"/>
          </a:xfrm>
        </p:spPr>
        <p:txBody>
          <a:bodyPr>
            <a:noAutofit/>
          </a:bodyPr>
          <a:lstStyle/>
          <a:p>
            <a:r>
              <a:rPr lang="ru-RU" sz="6000" dirty="0"/>
              <a:t>Благодарю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3B24-EAED-460D-9BBA-3A7F72AF332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91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196"/>
            <a:ext cx="12192000" cy="779463"/>
          </a:xfrm>
        </p:spPr>
        <p:txBody>
          <a:bodyPr>
            <a:noAutofit/>
          </a:bodyPr>
          <a:lstStyle/>
          <a:p>
            <a:r>
              <a:rPr lang="ru-RU" sz="3400" dirty="0"/>
              <a:t>Направления деятельности РГЭУ (РИНХ) в сфере ПОД/ФТ: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3B24-EAED-460D-9BBA-3A7F72AF3320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81033627"/>
              </p:ext>
            </p:extLst>
          </p:nvPr>
        </p:nvGraphicFramePr>
        <p:xfrm>
          <a:off x="615624" y="1354448"/>
          <a:ext cx="11115057" cy="458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055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Fileserver.rseu.ru\free$\418 кафедра ФМиФР\DSC_05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21" y="2152650"/>
            <a:ext cx="6338930" cy="4416489"/>
          </a:xfrm>
          <a:prstGeom prst="snip2DiagRect">
            <a:avLst>
              <a:gd name="adj1" fmla="val 0"/>
              <a:gd name="adj2" fmla="val 1857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395246" y="828675"/>
            <a:ext cx="6091279" cy="3705225"/>
          </a:xfrm>
          <a:prstGeom prst="snip2DiagRect">
            <a:avLst>
              <a:gd name="adj1" fmla="val 19005"/>
              <a:gd name="adj2" fmla="val 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b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8350" y="1511074"/>
            <a:ext cx="57038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Обучающие семинары в форме целевого инструктажа и повышения уровня знаний сотрудников организаций, осуществляющих операции с денежным средствами и иным имуществом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2009-2017 </a:t>
            </a:r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годы,</a:t>
            </a:r>
            <a:endParaRPr lang="en-US" sz="2000" b="1" dirty="0" smtClean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более </a:t>
            </a:r>
            <a:r>
              <a:rPr lang="ru-RU" sz="20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3000 человек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080953" y="6492875"/>
            <a:ext cx="3028595" cy="365125"/>
          </a:xfrm>
        </p:spPr>
        <p:txBody>
          <a:bodyPr/>
          <a:lstStyle/>
          <a:p>
            <a:fld id="{F1923B24-EAED-460D-9BBA-3A7F72AF3320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283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31775"/>
            <a:ext cx="11609614" cy="779463"/>
          </a:xfrm>
        </p:spPr>
        <p:txBody>
          <a:bodyPr>
            <a:normAutofit/>
          </a:bodyPr>
          <a:lstStyle/>
          <a:p>
            <a:r>
              <a:rPr lang="ru-RU" sz="4000" dirty="0"/>
              <a:t>Подготовка кадров для системы ПОД/ФТ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678856"/>
              </p:ext>
            </p:extLst>
          </p:nvPr>
        </p:nvGraphicFramePr>
        <p:xfrm>
          <a:off x="628650" y="2209800"/>
          <a:ext cx="11115675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76275" y="1228725"/>
            <a:ext cx="11029950" cy="8286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Кафедра «Финансовый мониторинг и финансовые рынки» (создана в 2014 г.) готовит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15025" y="5848352"/>
            <a:ext cx="5791200" cy="666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152 человека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сферы ПОД/ФТ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3B24-EAED-460D-9BBA-3A7F72AF332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69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Образовательная инициатива РГЭУ (РИНХ) - подготовка студентов Университета к современным вызовам и угрозам в сфере </a:t>
            </a:r>
            <a:r>
              <a:rPr lang="ru-RU" sz="3200" dirty="0" smtClean="0"/>
              <a:t>ПОД/ФТ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5884" y="1514475"/>
            <a:ext cx="10466425" cy="8286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включение </a:t>
            </a:r>
            <a: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дисциплин по </a:t>
            </a:r>
            <a:r>
              <a:rPr lang="ru-RU" sz="20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финансовому мониторингу </a:t>
            </a:r>
            <a:r>
              <a:rPr lang="ru-RU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учебные планы подготовки бакалавров и магистров по направлениям:</a:t>
            </a: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101816" y="2615371"/>
            <a:ext cx="3177350" cy="504000"/>
          </a:xfrm>
          <a:prstGeom prst="snip2DiagRect">
            <a:avLst>
              <a:gd name="adj1" fmla="val 0"/>
              <a:gd name="adj2" fmla="val 26679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Группа 4"/>
          <p:cNvGrpSpPr/>
          <p:nvPr/>
        </p:nvGrpSpPr>
        <p:grpSpPr>
          <a:xfrm>
            <a:off x="1053850" y="2510184"/>
            <a:ext cx="3120027" cy="504000"/>
            <a:chOff x="128159" y="11431"/>
            <a:chExt cx="5591267" cy="13579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Скругленный прямоугольник 4"/>
            <p:cNvSpPr/>
            <p:nvPr/>
          </p:nvSpPr>
          <p:spPr>
            <a:xfrm>
              <a:off x="128159" y="11431"/>
              <a:ext cx="5591267" cy="1357920"/>
            </a:xfrm>
            <a:prstGeom prst="snip2DiagRect">
              <a:avLst>
                <a:gd name="adj1" fmla="val 0"/>
                <a:gd name="adj2" fmla="val 31942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кругленный прямоугольник 5"/>
            <p:cNvSpPr/>
            <p:nvPr/>
          </p:nvSpPr>
          <p:spPr>
            <a:xfrm>
              <a:off x="355029" y="77719"/>
              <a:ext cx="5298108" cy="1225344"/>
            </a:xfrm>
            <a:prstGeom prst="snip2Diag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1038" tIns="0" rIns="161038" bIns="0" numCol="1" spcCol="1270" anchor="ctr" anchorCtr="0">
              <a:noAutofit/>
            </a:bodyPr>
            <a:lstStyle/>
            <a:p>
              <a:pPr lvl="0" algn="ctr" defTabSz="889000">
                <a:lnSpc>
                  <a:spcPct val="70000"/>
                </a:lnSpc>
                <a:spcBef>
                  <a:spcPct val="0"/>
                </a:spcBef>
              </a:pP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Экономика</a:t>
              </a:r>
            </a:p>
          </p:txBody>
        </p:sp>
      </p:grp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1101816" y="3288585"/>
            <a:ext cx="3177350" cy="504000"/>
          </a:xfrm>
          <a:prstGeom prst="snip2DiagRect">
            <a:avLst>
              <a:gd name="adj1" fmla="val 0"/>
              <a:gd name="adj2" fmla="val 26679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Группа 8"/>
          <p:cNvGrpSpPr/>
          <p:nvPr/>
        </p:nvGrpSpPr>
        <p:grpSpPr>
          <a:xfrm>
            <a:off x="1053850" y="3183398"/>
            <a:ext cx="3120027" cy="504000"/>
            <a:chOff x="128159" y="11431"/>
            <a:chExt cx="5591267" cy="13579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Скругленный прямоугольник 4"/>
            <p:cNvSpPr/>
            <p:nvPr/>
          </p:nvSpPr>
          <p:spPr>
            <a:xfrm>
              <a:off x="128159" y="11431"/>
              <a:ext cx="5591267" cy="1357920"/>
            </a:xfrm>
            <a:prstGeom prst="snip2DiagRect">
              <a:avLst>
                <a:gd name="adj1" fmla="val 0"/>
                <a:gd name="adj2" fmla="val 31942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кругленный прямоугольник 5"/>
            <p:cNvSpPr/>
            <p:nvPr/>
          </p:nvSpPr>
          <p:spPr>
            <a:xfrm>
              <a:off x="355029" y="77719"/>
              <a:ext cx="5298108" cy="1225344"/>
            </a:xfrm>
            <a:prstGeom prst="snip2Diag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1038" tIns="0" rIns="161038" bIns="0" numCol="1" spcCol="1270" anchor="ctr" anchorCtr="0">
              <a:noAutofit/>
            </a:bodyPr>
            <a:lstStyle/>
            <a:p>
              <a:pPr lvl="0" algn="ctr" defTabSz="889000">
                <a:lnSpc>
                  <a:spcPct val="70000"/>
                </a:lnSpc>
                <a:spcBef>
                  <a:spcPct val="0"/>
                </a:spcBef>
              </a:pP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Менеджмент</a:t>
              </a:r>
            </a:p>
          </p:txBody>
        </p:sp>
      </p:grp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4657827" y="2615371"/>
            <a:ext cx="3177350" cy="828000"/>
          </a:xfrm>
          <a:prstGeom prst="snip2DiagRect">
            <a:avLst>
              <a:gd name="adj1" fmla="val 0"/>
              <a:gd name="adj2" fmla="val 26679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Группа 12"/>
          <p:cNvGrpSpPr/>
          <p:nvPr/>
        </p:nvGrpSpPr>
        <p:grpSpPr>
          <a:xfrm>
            <a:off x="4609861" y="2510184"/>
            <a:ext cx="3120027" cy="828000"/>
            <a:chOff x="128159" y="11431"/>
            <a:chExt cx="5591267" cy="13579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Скругленный прямоугольник 4"/>
            <p:cNvSpPr/>
            <p:nvPr/>
          </p:nvSpPr>
          <p:spPr>
            <a:xfrm>
              <a:off x="128159" y="11431"/>
              <a:ext cx="5591267" cy="1357920"/>
            </a:xfrm>
            <a:prstGeom prst="snip2DiagRect">
              <a:avLst>
                <a:gd name="adj1" fmla="val 0"/>
                <a:gd name="adj2" fmla="val 31942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5"/>
            <p:cNvSpPr/>
            <p:nvPr/>
          </p:nvSpPr>
          <p:spPr>
            <a:xfrm>
              <a:off x="355029" y="77719"/>
              <a:ext cx="5298108" cy="1225344"/>
            </a:xfrm>
            <a:prstGeom prst="snip2Diag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1038" tIns="0" rIns="161038" bIns="0" numCol="1" spcCol="1270" anchor="ctr" anchorCtr="0">
              <a:noAutofit/>
            </a:bodyPr>
            <a:lstStyle/>
            <a:p>
              <a:pPr lvl="0" algn="ctr" defTabSz="889000">
                <a:lnSpc>
                  <a:spcPct val="70000"/>
                </a:lnSpc>
                <a:spcBef>
                  <a:spcPct val="0"/>
                </a:spcBef>
              </a:pP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Экономическая безопасность</a:t>
              </a:r>
            </a:p>
          </p:txBody>
        </p:sp>
      </p:grp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1101816" y="5326580"/>
            <a:ext cx="3177350" cy="504000"/>
          </a:xfrm>
          <a:prstGeom prst="snip2DiagRect">
            <a:avLst>
              <a:gd name="adj1" fmla="val 0"/>
              <a:gd name="adj2" fmla="val 26679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Группа 16"/>
          <p:cNvGrpSpPr/>
          <p:nvPr/>
        </p:nvGrpSpPr>
        <p:grpSpPr>
          <a:xfrm>
            <a:off x="1053850" y="5221393"/>
            <a:ext cx="3120027" cy="504000"/>
            <a:chOff x="128159" y="11431"/>
            <a:chExt cx="5591267" cy="13579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Скругленный прямоугольник 4"/>
            <p:cNvSpPr/>
            <p:nvPr/>
          </p:nvSpPr>
          <p:spPr>
            <a:xfrm>
              <a:off x="128159" y="11431"/>
              <a:ext cx="5591267" cy="1357920"/>
            </a:xfrm>
            <a:prstGeom prst="snip2DiagRect">
              <a:avLst>
                <a:gd name="adj1" fmla="val 0"/>
                <a:gd name="adj2" fmla="val 31942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5"/>
            <p:cNvSpPr/>
            <p:nvPr/>
          </p:nvSpPr>
          <p:spPr>
            <a:xfrm>
              <a:off x="355029" y="77719"/>
              <a:ext cx="5298108" cy="1225344"/>
            </a:xfrm>
            <a:prstGeom prst="snip2Diag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1038" tIns="0" rIns="161038" bIns="0" numCol="1" spcCol="1270" anchor="ctr" anchorCtr="0">
              <a:noAutofit/>
            </a:bodyPr>
            <a:lstStyle/>
            <a:p>
              <a:pPr lvl="0" algn="ctr" defTabSz="889000">
                <a:lnSpc>
                  <a:spcPct val="70000"/>
                </a:lnSpc>
                <a:spcBef>
                  <a:spcPct val="0"/>
                </a:spcBef>
              </a:pP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Таможенное дело</a:t>
              </a:r>
            </a:p>
          </p:txBody>
        </p:sp>
      </p:grpSp>
      <p:sp>
        <p:nvSpPr>
          <p:cNvPr id="20" name="Прямоугольник с двумя вырезанными противолежащими углами 19"/>
          <p:cNvSpPr/>
          <p:nvPr/>
        </p:nvSpPr>
        <p:spPr>
          <a:xfrm>
            <a:off x="1132482" y="3993309"/>
            <a:ext cx="3177350" cy="504000"/>
          </a:xfrm>
          <a:prstGeom prst="snip2DiagRect">
            <a:avLst>
              <a:gd name="adj1" fmla="val 0"/>
              <a:gd name="adj2" fmla="val 26679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1" name="Группа 20"/>
          <p:cNvGrpSpPr/>
          <p:nvPr/>
        </p:nvGrpSpPr>
        <p:grpSpPr>
          <a:xfrm>
            <a:off x="1084516" y="3888122"/>
            <a:ext cx="3120027" cy="504000"/>
            <a:chOff x="128159" y="11431"/>
            <a:chExt cx="5591267" cy="13579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Скругленный прямоугольник 4"/>
            <p:cNvSpPr/>
            <p:nvPr/>
          </p:nvSpPr>
          <p:spPr>
            <a:xfrm>
              <a:off x="128159" y="11431"/>
              <a:ext cx="5591267" cy="1357920"/>
            </a:xfrm>
            <a:prstGeom prst="snip2DiagRect">
              <a:avLst>
                <a:gd name="adj1" fmla="val 0"/>
                <a:gd name="adj2" fmla="val 31942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Скругленный прямоугольник 5"/>
            <p:cNvSpPr/>
            <p:nvPr/>
          </p:nvSpPr>
          <p:spPr>
            <a:xfrm>
              <a:off x="355029" y="77719"/>
              <a:ext cx="5298108" cy="1225344"/>
            </a:xfrm>
            <a:prstGeom prst="snip2Diag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1038" tIns="0" rIns="161038" bIns="0" numCol="1" spcCol="1270" anchor="ctr" anchorCtr="0">
              <a:noAutofit/>
            </a:bodyPr>
            <a:lstStyle/>
            <a:p>
              <a:pPr lvl="0" algn="ctr" defTabSz="889000">
                <a:lnSpc>
                  <a:spcPct val="70000"/>
                </a:lnSpc>
                <a:spcBef>
                  <a:spcPct val="0"/>
                </a:spcBef>
              </a:pP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Торговое дело</a:t>
              </a:r>
            </a:p>
          </p:txBody>
        </p:sp>
      </p:grpSp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1132482" y="5995998"/>
            <a:ext cx="3177350" cy="504000"/>
          </a:xfrm>
          <a:prstGeom prst="snip2DiagRect">
            <a:avLst>
              <a:gd name="adj1" fmla="val 0"/>
              <a:gd name="adj2" fmla="val 26679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5" name="Группа 24"/>
          <p:cNvGrpSpPr/>
          <p:nvPr/>
        </p:nvGrpSpPr>
        <p:grpSpPr>
          <a:xfrm>
            <a:off x="1084516" y="5890811"/>
            <a:ext cx="3120027" cy="504000"/>
            <a:chOff x="128159" y="11431"/>
            <a:chExt cx="5591267" cy="13579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" name="Скругленный прямоугольник 4"/>
            <p:cNvSpPr/>
            <p:nvPr/>
          </p:nvSpPr>
          <p:spPr>
            <a:xfrm>
              <a:off x="128159" y="11431"/>
              <a:ext cx="5591267" cy="1357920"/>
            </a:xfrm>
            <a:prstGeom prst="snip2DiagRect">
              <a:avLst>
                <a:gd name="adj1" fmla="val 0"/>
                <a:gd name="adj2" fmla="val 31942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Скругленный прямоугольник 5"/>
            <p:cNvSpPr/>
            <p:nvPr/>
          </p:nvSpPr>
          <p:spPr>
            <a:xfrm>
              <a:off x="355029" y="77719"/>
              <a:ext cx="5298108" cy="1225344"/>
            </a:xfrm>
            <a:prstGeom prst="snip2Diag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1038" tIns="0" rIns="161038" bIns="0" numCol="1" spcCol="1270" anchor="ctr" anchorCtr="0">
              <a:noAutofit/>
            </a:bodyPr>
            <a:lstStyle/>
            <a:p>
              <a:pPr lvl="0" algn="ctr" defTabSz="889000">
                <a:lnSpc>
                  <a:spcPct val="70000"/>
                </a:lnSpc>
                <a:spcBef>
                  <a:spcPct val="0"/>
                </a:spcBef>
              </a:pP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Юриспруденция</a:t>
              </a:r>
            </a:p>
          </p:txBody>
        </p:sp>
      </p:grpSp>
      <p:sp>
        <p:nvSpPr>
          <p:cNvPr id="28" name="Прямоугольник с двумя вырезанными противолежащими углами 27"/>
          <p:cNvSpPr/>
          <p:nvPr/>
        </p:nvSpPr>
        <p:spPr>
          <a:xfrm>
            <a:off x="1101816" y="4658248"/>
            <a:ext cx="3177350" cy="504000"/>
          </a:xfrm>
          <a:prstGeom prst="snip2DiagRect">
            <a:avLst>
              <a:gd name="adj1" fmla="val 0"/>
              <a:gd name="adj2" fmla="val 26679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9" name="Группа 28"/>
          <p:cNvGrpSpPr/>
          <p:nvPr/>
        </p:nvGrpSpPr>
        <p:grpSpPr>
          <a:xfrm>
            <a:off x="1053850" y="4553061"/>
            <a:ext cx="3120027" cy="504000"/>
            <a:chOff x="128159" y="11431"/>
            <a:chExt cx="5591267" cy="13579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0" name="Скругленный прямоугольник 4"/>
            <p:cNvSpPr/>
            <p:nvPr/>
          </p:nvSpPr>
          <p:spPr>
            <a:xfrm>
              <a:off x="128159" y="11431"/>
              <a:ext cx="5591267" cy="1357920"/>
            </a:xfrm>
            <a:prstGeom prst="snip2DiagRect">
              <a:avLst>
                <a:gd name="adj1" fmla="val 0"/>
                <a:gd name="adj2" fmla="val 31942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Скругленный прямоугольник 5"/>
            <p:cNvSpPr/>
            <p:nvPr/>
          </p:nvSpPr>
          <p:spPr>
            <a:xfrm>
              <a:off x="355029" y="77719"/>
              <a:ext cx="5298108" cy="1225344"/>
            </a:xfrm>
            <a:prstGeom prst="snip2Diag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1038" tIns="0" rIns="161038" bIns="0" numCol="1" spcCol="1270" anchor="ctr" anchorCtr="0">
              <a:noAutofit/>
            </a:bodyPr>
            <a:lstStyle/>
            <a:p>
              <a:pPr lvl="0" algn="ctr" defTabSz="889000">
                <a:lnSpc>
                  <a:spcPct val="70000"/>
                </a:lnSpc>
                <a:spcBef>
                  <a:spcPct val="0"/>
                </a:spcBef>
              </a:pP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Товароведение</a:t>
              </a:r>
            </a:p>
          </p:txBody>
        </p:sp>
      </p:grpSp>
      <p:sp>
        <p:nvSpPr>
          <p:cNvPr id="32" name="Прямоугольник с двумя вырезанными противолежащими углами 31"/>
          <p:cNvSpPr/>
          <p:nvPr/>
        </p:nvSpPr>
        <p:spPr>
          <a:xfrm>
            <a:off x="4657827" y="3621565"/>
            <a:ext cx="3177350" cy="828000"/>
          </a:xfrm>
          <a:prstGeom prst="snip2DiagRect">
            <a:avLst>
              <a:gd name="adj1" fmla="val 0"/>
              <a:gd name="adj2" fmla="val 26679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3" name="Группа 32"/>
          <p:cNvGrpSpPr/>
          <p:nvPr/>
        </p:nvGrpSpPr>
        <p:grpSpPr>
          <a:xfrm>
            <a:off x="4609861" y="3516378"/>
            <a:ext cx="3120027" cy="828000"/>
            <a:chOff x="128159" y="11431"/>
            <a:chExt cx="5591267" cy="13579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4" name="Скругленный прямоугольник 4"/>
            <p:cNvSpPr/>
            <p:nvPr/>
          </p:nvSpPr>
          <p:spPr>
            <a:xfrm>
              <a:off x="128159" y="11431"/>
              <a:ext cx="5591267" cy="1357920"/>
            </a:xfrm>
            <a:prstGeom prst="snip2DiagRect">
              <a:avLst>
                <a:gd name="adj1" fmla="val 0"/>
                <a:gd name="adj2" fmla="val 31942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Скругленный прямоугольник 5"/>
            <p:cNvSpPr/>
            <p:nvPr/>
          </p:nvSpPr>
          <p:spPr>
            <a:xfrm>
              <a:off x="355029" y="77719"/>
              <a:ext cx="5298108" cy="1225344"/>
            </a:xfrm>
            <a:prstGeom prst="snip2Diag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1038" tIns="0" rIns="161038" bIns="0" numCol="1" spcCol="1270" anchor="ctr" anchorCtr="0">
              <a:noAutofit/>
            </a:bodyPr>
            <a:lstStyle/>
            <a:p>
              <a:pPr lvl="0" algn="ctr" defTabSz="889000">
                <a:lnSpc>
                  <a:spcPct val="70000"/>
                </a:lnSpc>
                <a:spcBef>
                  <a:spcPct val="0"/>
                </a:spcBef>
              </a:pP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Управление качеством</a:t>
              </a:r>
            </a:p>
          </p:txBody>
        </p:sp>
      </p:grpSp>
      <p:sp>
        <p:nvSpPr>
          <p:cNvPr id="36" name="Прямоугольник с двумя вырезанными противолежащими углами 35"/>
          <p:cNvSpPr/>
          <p:nvPr/>
        </p:nvSpPr>
        <p:spPr>
          <a:xfrm>
            <a:off x="4705793" y="4632574"/>
            <a:ext cx="3177350" cy="828000"/>
          </a:xfrm>
          <a:prstGeom prst="snip2DiagRect">
            <a:avLst>
              <a:gd name="adj1" fmla="val 0"/>
              <a:gd name="adj2" fmla="val 26679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7" name="Группа 36"/>
          <p:cNvGrpSpPr/>
          <p:nvPr/>
        </p:nvGrpSpPr>
        <p:grpSpPr>
          <a:xfrm>
            <a:off x="4657827" y="4527387"/>
            <a:ext cx="3120027" cy="828000"/>
            <a:chOff x="128159" y="11431"/>
            <a:chExt cx="5591267" cy="13579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8" name="Скругленный прямоугольник 4"/>
            <p:cNvSpPr/>
            <p:nvPr/>
          </p:nvSpPr>
          <p:spPr>
            <a:xfrm>
              <a:off x="128159" y="11431"/>
              <a:ext cx="5591267" cy="1357920"/>
            </a:xfrm>
            <a:prstGeom prst="snip2DiagRect">
              <a:avLst>
                <a:gd name="adj1" fmla="val 0"/>
                <a:gd name="adj2" fmla="val 31942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Скругленный прямоугольник 5"/>
            <p:cNvSpPr/>
            <p:nvPr/>
          </p:nvSpPr>
          <p:spPr>
            <a:xfrm>
              <a:off x="355029" y="77719"/>
              <a:ext cx="5298108" cy="1225344"/>
            </a:xfrm>
            <a:prstGeom prst="snip2Diag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1038" tIns="0" rIns="161038" bIns="0" numCol="1" spcCol="1270" anchor="ctr" anchorCtr="0">
              <a:noAutofit/>
            </a:bodyPr>
            <a:lstStyle/>
            <a:p>
              <a:pPr lvl="0" algn="ctr" defTabSz="889000">
                <a:lnSpc>
                  <a:spcPct val="70000"/>
                </a:lnSpc>
                <a:spcBef>
                  <a:spcPct val="0"/>
                </a:spcBef>
              </a:pP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Организация работы с молодежью</a:t>
              </a:r>
            </a:p>
          </p:txBody>
        </p:sp>
      </p:grpSp>
      <p:sp>
        <p:nvSpPr>
          <p:cNvPr id="40" name="Прямоугольник с двумя вырезанными противолежащими углами 39"/>
          <p:cNvSpPr/>
          <p:nvPr/>
        </p:nvSpPr>
        <p:spPr>
          <a:xfrm>
            <a:off x="4753759" y="5641918"/>
            <a:ext cx="3177350" cy="828000"/>
          </a:xfrm>
          <a:prstGeom prst="snip2DiagRect">
            <a:avLst>
              <a:gd name="adj1" fmla="val 0"/>
              <a:gd name="adj2" fmla="val 26679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1" name="Группа 40"/>
          <p:cNvGrpSpPr/>
          <p:nvPr/>
        </p:nvGrpSpPr>
        <p:grpSpPr>
          <a:xfrm>
            <a:off x="4705793" y="5536731"/>
            <a:ext cx="3120027" cy="828000"/>
            <a:chOff x="128159" y="11431"/>
            <a:chExt cx="5591267" cy="13579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2" name="Скругленный прямоугольник 4"/>
            <p:cNvSpPr/>
            <p:nvPr/>
          </p:nvSpPr>
          <p:spPr>
            <a:xfrm>
              <a:off x="128159" y="11431"/>
              <a:ext cx="5591267" cy="1357920"/>
            </a:xfrm>
            <a:prstGeom prst="snip2DiagRect">
              <a:avLst>
                <a:gd name="adj1" fmla="val 0"/>
                <a:gd name="adj2" fmla="val 31942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Скругленный прямоугольник 5"/>
            <p:cNvSpPr/>
            <p:nvPr/>
          </p:nvSpPr>
          <p:spPr>
            <a:xfrm>
              <a:off x="355029" y="77719"/>
              <a:ext cx="5298108" cy="1225344"/>
            </a:xfrm>
            <a:prstGeom prst="snip2Diag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1038" tIns="0" rIns="161038" bIns="0" numCol="1" spcCol="1270" anchor="ctr" anchorCtr="0">
              <a:noAutofit/>
            </a:bodyPr>
            <a:lstStyle/>
            <a:p>
              <a:pPr lvl="0" algn="ctr" defTabSz="889000">
                <a:lnSpc>
                  <a:spcPct val="70000"/>
                </a:lnSpc>
                <a:spcBef>
                  <a:spcPct val="0"/>
                </a:spcBef>
              </a:pP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Реклама и связи с общественностью</a:t>
              </a:r>
            </a:p>
          </p:txBody>
        </p:sp>
      </p:grpSp>
      <p:sp>
        <p:nvSpPr>
          <p:cNvPr id="44" name="Прямоугольник с двумя вырезанными противолежащими углами 43"/>
          <p:cNvSpPr/>
          <p:nvPr/>
        </p:nvSpPr>
        <p:spPr>
          <a:xfrm>
            <a:off x="8246993" y="2619612"/>
            <a:ext cx="3177350" cy="828000"/>
          </a:xfrm>
          <a:prstGeom prst="snip2DiagRect">
            <a:avLst>
              <a:gd name="adj1" fmla="val 0"/>
              <a:gd name="adj2" fmla="val 26679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5" name="Группа 44"/>
          <p:cNvGrpSpPr/>
          <p:nvPr/>
        </p:nvGrpSpPr>
        <p:grpSpPr>
          <a:xfrm>
            <a:off x="8199027" y="2514425"/>
            <a:ext cx="3120027" cy="828000"/>
            <a:chOff x="128159" y="11431"/>
            <a:chExt cx="5591267" cy="13579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6" name="Скругленный прямоугольник 4"/>
            <p:cNvSpPr/>
            <p:nvPr/>
          </p:nvSpPr>
          <p:spPr>
            <a:xfrm>
              <a:off x="128159" y="11431"/>
              <a:ext cx="5591267" cy="1357920"/>
            </a:xfrm>
            <a:prstGeom prst="snip2DiagRect">
              <a:avLst>
                <a:gd name="adj1" fmla="val 0"/>
                <a:gd name="adj2" fmla="val 31942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Скругленный прямоугольник 5"/>
            <p:cNvSpPr/>
            <p:nvPr/>
          </p:nvSpPr>
          <p:spPr>
            <a:xfrm>
              <a:off x="355029" y="77719"/>
              <a:ext cx="5298108" cy="1225344"/>
            </a:xfrm>
            <a:prstGeom prst="snip2Diag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1038" tIns="0" rIns="161038" bIns="0" numCol="1" spcCol="1270" anchor="ctr" anchorCtr="0">
              <a:noAutofit/>
            </a:bodyPr>
            <a:lstStyle/>
            <a:p>
              <a:pPr lvl="0" algn="ctr" defTabSz="889000">
                <a:lnSpc>
                  <a:spcPct val="70000"/>
                </a:lnSpc>
                <a:spcBef>
                  <a:spcPct val="0"/>
                </a:spcBef>
              </a:pP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Прикладная информатика</a:t>
              </a:r>
            </a:p>
          </p:txBody>
        </p:sp>
      </p:grpSp>
      <p:sp>
        <p:nvSpPr>
          <p:cNvPr id="48" name="Прямоугольник с двумя вырезанными противолежащими углами 47"/>
          <p:cNvSpPr/>
          <p:nvPr/>
        </p:nvSpPr>
        <p:spPr>
          <a:xfrm>
            <a:off x="8294959" y="3620935"/>
            <a:ext cx="3177350" cy="828000"/>
          </a:xfrm>
          <a:prstGeom prst="snip2DiagRect">
            <a:avLst>
              <a:gd name="adj1" fmla="val 0"/>
              <a:gd name="adj2" fmla="val 26679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9" name="Группа 48"/>
          <p:cNvGrpSpPr/>
          <p:nvPr/>
        </p:nvGrpSpPr>
        <p:grpSpPr>
          <a:xfrm>
            <a:off x="8246993" y="3515748"/>
            <a:ext cx="3120027" cy="828000"/>
            <a:chOff x="128159" y="11431"/>
            <a:chExt cx="5591267" cy="13579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0" name="Скругленный прямоугольник 4"/>
            <p:cNvSpPr/>
            <p:nvPr/>
          </p:nvSpPr>
          <p:spPr>
            <a:xfrm>
              <a:off x="128159" y="11431"/>
              <a:ext cx="5591267" cy="1357920"/>
            </a:xfrm>
            <a:prstGeom prst="snip2DiagRect">
              <a:avLst>
                <a:gd name="adj1" fmla="val 0"/>
                <a:gd name="adj2" fmla="val 31942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Скругленный прямоугольник 5"/>
            <p:cNvSpPr/>
            <p:nvPr/>
          </p:nvSpPr>
          <p:spPr>
            <a:xfrm>
              <a:off x="355029" y="77719"/>
              <a:ext cx="5298108" cy="1225344"/>
            </a:xfrm>
            <a:prstGeom prst="snip2Diag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1038" tIns="0" rIns="161038" bIns="0" numCol="1" spcCol="1270" anchor="ctr" anchorCtr="0">
              <a:noAutofit/>
            </a:bodyPr>
            <a:lstStyle/>
            <a:p>
              <a:pPr lvl="0" algn="ctr" defTabSz="889000">
                <a:lnSpc>
                  <a:spcPct val="70000"/>
                </a:lnSpc>
                <a:spcBef>
                  <a:spcPct val="0"/>
                </a:spcBef>
              </a:pP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Прикладная математика и информатика</a:t>
              </a:r>
            </a:p>
          </p:txBody>
        </p:sp>
      </p:grpSp>
      <p:sp>
        <p:nvSpPr>
          <p:cNvPr id="52" name="Прямоугольник с двумя вырезанными противолежащими углами 51"/>
          <p:cNvSpPr/>
          <p:nvPr/>
        </p:nvSpPr>
        <p:spPr>
          <a:xfrm>
            <a:off x="8294959" y="4645393"/>
            <a:ext cx="3177350" cy="828000"/>
          </a:xfrm>
          <a:prstGeom prst="snip2DiagRect">
            <a:avLst>
              <a:gd name="adj1" fmla="val 0"/>
              <a:gd name="adj2" fmla="val 26679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3" name="Группа 52"/>
          <p:cNvGrpSpPr/>
          <p:nvPr/>
        </p:nvGrpSpPr>
        <p:grpSpPr>
          <a:xfrm>
            <a:off x="8246993" y="4540206"/>
            <a:ext cx="3120027" cy="828000"/>
            <a:chOff x="128159" y="11431"/>
            <a:chExt cx="5591267" cy="13579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4" name="Скругленный прямоугольник 4"/>
            <p:cNvSpPr/>
            <p:nvPr/>
          </p:nvSpPr>
          <p:spPr>
            <a:xfrm>
              <a:off x="128159" y="11431"/>
              <a:ext cx="5591267" cy="1357920"/>
            </a:xfrm>
            <a:prstGeom prst="snip2DiagRect">
              <a:avLst>
                <a:gd name="adj1" fmla="val 0"/>
                <a:gd name="adj2" fmla="val 31942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Скругленный прямоугольник 5"/>
            <p:cNvSpPr/>
            <p:nvPr/>
          </p:nvSpPr>
          <p:spPr>
            <a:xfrm>
              <a:off x="355029" y="77719"/>
              <a:ext cx="5298108" cy="1225344"/>
            </a:xfrm>
            <a:prstGeom prst="snip2Diag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1038" tIns="0" rIns="161038" bIns="0" numCol="1" spcCol="1270" anchor="ctr" anchorCtr="0">
              <a:noAutofit/>
            </a:bodyPr>
            <a:lstStyle/>
            <a:p>
              <a:pPr lvl="0" algn="ctr" defTabSz="889000">
                <a:lnSpc>
                  <a:spcPct val="70000"/>
                </a:lnSpc>
                <a:spcBef>
                  <a:spcPct val="0"/>
                </a:spcBef>
              </a:pP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Информационные системы и технологии</a:t>
              </a:r>
            </a:p>
          </p:txBody>
        </p:sp>
      </p:grpSp>
      <p:sp>
        <p:nvSpPr>
          <p:cNvPr id="56" name="Прямоугольник с двумя вырезанными противолежащими углами 55"/>
          <p:cNvSpPr/>
          <p:nvPr/>
        </p:nvSpPr>
        <p:spPr>
          <a:xfrm>
            <a:off x="8294959" y="5641918"/>
            <a:ext cx="3177350" cy="828000"/>
          </a:xfrm>
          <a:prstGeom prst="snip2DiagRect">
            <a:avLst>
              <a:gd name="adj1" fmla="val 0"/>
              <a:gd name="adj2" fmla="val 26679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7" name="Группа 56"/>
          <p:cNvGrpSpPr/>
          <p:nvPr/>
        </p:nvGrpSpPr>
        <p:grpSpPr>
          <a:xfrm>
            <a:off x="8246993" y="5536731"/>
            <a:ext cx="3120027" cy="828000"/>
            <a:chOff x="128159" y="11431"/>
            <a:chExt cx="5591267" cy="13579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8" name="Скругленный прямоугольник 4"/>
            <p:cNvSpPr/>
            <p:nvPr/>
          </p:nvSpPr>
          <p:spPr>
            <a:xfrm>
              <a:off x="128159" y="11431"/>
              <a:ext cx="5591267" cy="1357920"/>
            </a:xfrm>
            <a:prstGeom prst="snip2DiagRect">
              <a:avLst>
                <a:gd name="adj1" fmla="val 0"/>
                <a:gd name="adj2" fmla="val 31942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9" name="Скругленный прямоугольник 5"/>
            <p:cNvSpPr/>
            <p:nvPr/>
          </p:nvSpPr>
          <p:spPr>
            <a:xfrm>
              <a:off x="355029" y="77719"/>
              <a:ext cx="5298108" cy="1225344"/>
            </a:xfrm>
            <a:prstGeom prst="snip2Diag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1038" tIns="0" rIns="161038" bIns="0" numCol="1" spcCol="1270" anchor="ctr" anchorCtr="0">
              <a:noAutofit/>
            </a:bodyPr>
            <a:lstStyle/>
            <a:p>
              <a:pPr lvl="0" algn="ctr" defTabSz="889000">
                <a:lnSpc>
                  <a:spcPct val="70000"/>
                </a:lnSpc>
                <a:spcBef>
                  <a:spcPct val="0"/>
                </a:spcBef>
              </a:pP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Государственное и муниципальное </a:t>
              </a:r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управление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" name="Номер слайда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3B24-EAED-460D-9BBA-3A7F72AF332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71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Образовательная инициатива РГЭУ (РИНХ) - подготовка студентов Университета к современным вызовам и угрозам в сфере </a:t>
            </a:r>
            <a:r>
              <a:rPr lang="ru-RU" sz="3200" dirty="0" smtClean="0"/>
              <a:t>ПОД/ФТ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03834" y="1935536"/>
            <a:ext cx="10875074" cy="15158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включение курсов по противодействию финансированию терроризма в учебные планы подготовки бакалавров и магистров по направлениям:</a:t>
            </a: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4250488" y="3718826"/>
            <a:ext cx="3177350" cy="1116000"/>
          </a:xfrm>
          <a:prstGeom prst="snip2DiagRect">
            <a:avLst>
              <a:gd name="adj1" fmla="val 0"/>
              <a:gd name="adj2" fmla="val 26679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Группа 12"/>
          <p:cNvGrpSpPr/>
          <p:nvPr/>
        </p:nvGrpSpPr>
        <p:grpSpPr>
          <a:xfrm>
            <a:off x="4202522" y="3613639"/>
            <a:ext cx="3120027" cy="1116000"/>
            <a:chOff x="128159" y="11431"/>
            <a:chExt cx="5591267" cy="13579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Скругленный прямоугольник 4"/>
            <p:cNvSpPr/>
            <p:nvPr/>
          </p:nvSpPr>
          <p:spPr>
            <a:xfrm>
              <a:off x="128159" y="11431"/>
              <a:ext cx="5591267" cy="1357920"/>
            </a:xfrm>
            <a:prstGeom prst="snip2DiagRect">
              <a:avLst>
                <a:gd name="adj1" fmla="val 0"/>
                <a:gd name="adj2" fmla="val 31942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5"/>
            <p:cNvSpPr/>
            <p:nvPr/>
          </p:nvSpPr>
          <p:spPr>
            <a:xfrm>
              <a:off x="355029" y="77719"/>
              <a:ext cx="5298108" cy="1225344"/>
            </a:xfrm>
            <a:prstGeom prst="snip2Diag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1038" tIns="0" rIns="161038" bIns="0" numCol="1" spcCol="1270" anchor="ctr" anchorCtr="0">
              <a:noAutofit/>
            </a:bodyPr>
            <a:lstStyle/>
            <a:p>
              <a:pPr lvl="0" algn="ctr" defTabSz="889000">
                <a:lnSpc>
                  <a:spcPct val="70000"/>
                </a:lnSpc>
                <a:spcBef>
                  <a:spcPct val="0"/>
                </a:spcBef>
              </a:pPr>
              <a:r>
                <a:rPr 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Финансы и кредит</a:t>
              </a:r>
            </a:p>
          </p:txBody>
        </p:sp>
      </p:grpSp>
      <p:sp>
        <p:nvSpPr>
          <p:cNvPr id="44" name="Прямоугольник с двумя вырезанными противолежащими углами 43"/>
          <p:cNvSpPr/>
          <p:nvPr/>
        </p:nvSpPr>
        <p:spPr>
          <a:xfrm>
            <a:off x="7719685" y="3723067"/>
            <a:ext cx="3859223" cy="1116000"/>
          </a:xfrm>
          <a:prstGeom prst="snip2DiagRect">
            <a:avLst>
              <a:gd name="adj1" fmla="val 0"/>
              <a:gd name="adj2" fmla="val 26679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5" name="Группа 44"/>
          <p:cNvGrpSpPr/>
          <p:nvPr/>
        </p:nvGrpSpPr>
        <p:grpSpPr>
          <a:xfrm>
            <a:off x="7671720" y="3617880"/>
            <a:ext cx="3779650" cy="1116000"/>
            <a:chOff x="128159" y="11431"/>
            <a:chExt cx="5591267" cy="13579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6" name="Скругленный прямоугольник 4"/>
            <p:cNvSpPr/>
            <p:nvPr/>
          </p:nvSpPr>
          <p:spPr>
            <a:xfrm>
              <a:off x="128159" y="11431"/>
              <a:ext cx="5591267" cy="1357920"/>
            </a:xfrm>
            <a:prstGeom prst="snip2DiagRect">
              <a:avLst>
                <a:gd name="adj1" fmla="val 0"/>
                <a:gd name="adj2" fmla="val 31942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Скругленный прямоугольник 5"/>
            <p:cNvSpPr/>
            <p:nvPr/>
          </p:nvSpPr>
          <p:spPr>
            <a:xfrm>
              <a:off x="355029" y="77719"/>
              <a:ext cx="5298108" cy="1225344"/>
            </a:xfrm>
            <a:prstGeom prst="snip2Diag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1038" tIns="0" rIns="161038" bIns="0" numCol="1" spcCol="1270" anchor="ctr" anchorCtr="0">
              <a:noAutofit/>
            </a:bodyPr>
            <a:lstStyle/>
            <a:p>
              <a:pPr lvl="0" algn="ctr" defTabSz="889000">
                <a:lnSpc>
                  <a:spcPct val="70000"/>
                </a:lnSpc>
                <a:spcBef>
                  <a:spcPct val="0"/>
                </a:spcBef>
              </a:pPr>
              <a:r>
                <a:rPr 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Государственное и муниципальное управление</a:t>
              </a:r>
            </a:p>
          </p:txBody>
        </p:sp>
      </p:grpSp>
      <p:sp>
        <p:nvSpPr>
          <p:cNvPr id="60" name="Прямоугольник с двумя вырезанными противолежащими углами 59"/>
          <p:cNvSpPr/>
          <p:nvPr/>
        </p:nvSpPr>
        <p:spPr>
          <a:xfrm>
            <a:off x="751800" y="3718826"/>
            <a:ext cx="3177350" cy="1116000"/>
          </a:xfrm>
          <a:prstGeom prst="snip2DiagRect">
            <a:avLst>
              <a:gd name="adj1" fmla="val 0"/>
              <a:gd name="adj2" fmla="val 26679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1" name="Группа 60"/>
          <p:cNvGrpSpPr/>
          <p:nvPr/>
        </p:nvGrpSpPr>
        <p:grpSpPr>
          <a:xfrm>
            <a:off x="703834" y="3613639"/>
            <a:ext cx="3120027" cy="1116000"/>
            <a:chOff x="128159" y="11431"/>
            <a:chExt cx="5591267" cy="13579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2" name="Скругленный прямоугольник 4"/>
            <p:cNvSpPr/>
            <p:nvPr/>
          </p:nvSpPr>
          <p:spPr>
            <a:xfrm>
              <a:off x="128159" y="11431"/>
              <a:ext cx="5591267" cy="1357920"/>
            </a:xfrm>
            <a:prstGeom prst="snip2DiagRect">
              <a:avLst>
                <a:gd name="adj1" fmla="val 0"/>
                <a:gd name="adj2" fmla="val 31942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Скругленный прямоугольник 5"/>
            <p:cNvSpPr/>
            <p:nvPr/>
          </p:nvSpPr>
          <p:spPr>
            <a:xfrm>
              <a:off x="355029" y="77719"/>
              <a:ext cx="5298108" cy="1225344"/>
            </a:xfrm>
            <a:prstGeom prst="snip2Diag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1038" tIns="0" rIns="161038" bIns="0" numCol="1" spcCol="1270" anchor="ctr" anchorCtr="0">
              <a:noAutofit/>
            </a:bodyPr>
            <a:lstStyle/>
            <a:p>
              <a:pPr lvl="0" algn="ctr" defTabSz="889000">
                <a:lnSpc>
                  <a:spcPct val="70000"/>
                </a:lnSpc>
                <a:spcBef>
                  <a:spcPct val="0"/>
                </a:spcBef>
              </a:pPr>
              <a:r>
                <a:rPr 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Экономика</a:t>
              </a:r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3B24-EAED-460D-9BBA-3A7F72AF332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59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915875"/>
            <a:ext cx="11609614" cy="779463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 </a:t>
            </a:r>
            <a:r>
              <a:rPr lang="ru-RU" sz="3200" dirty="0"/>
              <a:t>2012-2013 годах НИР </a:t>
            </a:r>
            <a:r>
              <a:rPr lang="ru-RU" sz="3200" dirty="0" smtClean="0"/>
              <a:t>по заказу Правительства РФ</a:t>
            </a:r>
            <a:endParaRPr lang="ru-RU" sz="3200" dirty="0"/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873004" y="2752723"/>
            <a:ext cx="10604620" cy="2930813"/>
          </a:xfrm>
          <a:prstGeom prst="snip2DiagRect">
            <a:avLst>
              <a:gd name="adj1" fmla="val 0"/>
              <a:gd name="adj2" fmla="val 26679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Группа 3"/>
          <p:cNvGrpSpPr/>
          <p:nvPr/>
        </p:nvGrpSpPr>
        <p:grpSpPr>
          <a:xfrm>
            <a:off x="660884" y="2518013"/>
            <a:ext cx="10182891" cy="2930813"/>
            <a:chOff x="128159" y="118930"/>
            <a:chExt cx="5591267" cy="13579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28159" y="118930"/>
              <a:ext cx="5591267" cy="1357920"/>
            </a:xfrm>
            <a:prstGeom prst="snip2DiagRect">
              <a:avLst>
                <a:gd name="adj1" fmla="val 0"/>
                <a:gd name="adj2" fmla="val 31942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Скругленный прямоугольник 5"/>
            <p:cNvSpPr/>
            <p:nvPr/>
          </p:nvSpPr>
          <p:spPr>
            <a:xfrm>
              <a:off x="355029" y="216836"/>
              <a:ext cx="5298108" cy="1225344"/>
            </a:xfrm>
            <a:prstGeom prst="snip2Diag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1038" tIns="0" rIns="161038" bIns="0" numCol="1" spcCol="1270" anchor="ctr" anchorCtr="0">
              <a:noAutofit/>
            </a:bodyPr>
            <a:lstStyle/>
            <a:p>
              <a:pPr lvl="0" defTabSz="889000">
                <a:spcBef>
                  <a:spcPct val="0"/>
                </a:spcBef>
              </a:pPr>
              <a:r>
                <a:rPr 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«Модернизация инструментария управления рисками финансовых институтов в сфере отмывания денег или финансирования терроризма на основе повышения финансовой грамотности клиентов – физических лиц (на примере Юга России)»</a:t>
              </a:r>
            </a:p>
          </p:txBody>
        </p:sp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3B24-EAED-460D-9BBA-3A7F72AF332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8870" y="241826"/>
            <a:ext cx="8359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2. Научные исследования (2012-2017 гг.)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80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41325"/>
            <a:ext cx="11609614" cy="779463"/>
          </a:xfrm>
        </p:spPr>
        <p:txBody>
          <a:bodyPr>
            <a:noAutofit/>
          </a:bodyPr>
          <a:lstStyle/>
          <a:p>
            <a:r>
              <a:rPr lang="ru-RU" sz="2800" dirty="0"/>
              <a:t>В 2015-2017 годах Университетом были получены </a:t>
            </a:r>
            <a:r>
              <a:rPr lang="ru-RU" sz="2800" dirty="0" smtClean="0"/>
              <a:t>гранты</a:t>
            </a:r>
            <a:r>
              <a:rPr lang="en-US" sz="2800" dirty="0" smtClean="0"/>
              <a:t> </a:t>
            </a:r>
            <a:r>
              <a:rPr lang="ru-RU" sz="2800" dirty="0" smtClean="0"/>
              <a:t>Российского </a:t>
            </a:r>
            <a:r>
              <a:rPr lang="ru-RU" sz="2800" dirty="0"/>
              <a:t>гуманитарного научного фонда по темам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19891111"/>
              </p:ext>
            </p:extLst>
          </p:nvPr>
        </p:nvGraphicFramePr>
        <p:xfrm>
          <a:off x="764275" y="1201003"/>
          <a:ext cx="11095629" cy="5268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3B24-EAED-460D-9BBA-3A7F72AF332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8" name="Скругленный прямоугольник 5"/>
          <p:cNvSpPr/>
          <p:nvPr/>
        </p:nvSpPr>
        <p:spPr>
          <a:xfrm>
            <a:off x="1273359" y="6459598"/>
            <a:ext cx="9841121" cy="2799018"/>
          </a:xfrm>
          <a:prstGeom prst="snip2Diag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1038" tIns="0" rIns="161038" bIns="0" numCol="1" spcCol="1270" anchor="ctr" anchorCtr="0">
            <a:noAutofit/>
          </a:bodyPr>
          <a:lstStyle/>
          <a:p>
            <a:pPr lvl="0" defTabSz="889000">
              <a:spcBef>
                <a:spcPct val="0"/>
              </a:spcBef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33013" y="4292267"/>
            <a:ext cx="11609614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 2018 году выигран грант Российского фонда фундаментальных исследований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101600" dist="88900" dir="2700000" algn="tl">
                  <a:srgbClr val="000000">
                    <a:alpha val="89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39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969</Words>
  <Application>Microsoft Office PowerPoint</Application>
  <PresentationFormat>Произвольный</PresentationFormat>
  <Paragraphs>103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О РАЗВИТИИ НА БАЗЕ РГЭУ «РИНХ» СИСТЕМЫ ОБРАЗОВАНИЯ И ПОДГОТОВКИ КАДРОВ В СФЕРЕ ПРОТИВОДЕЙСТВИЯ ОТМЫВАНИЮ ПРЕСТУПНЫХ ДОХОДОВ И ФИНАНСИРОВАНИЮ ТЕРРОРИЗМА (ПОД/ФТ) НА ЮГЕ РОССИИ</vt:lpstr>
      <vt:lpstr>Презентация PowerPoint</vt:lpstr>
      <vt:lpstr>Направления деятельности РГЭУ (РИНХ) в сфере ПОД/ФТ:</vt:lpstr>
      <vt:lpstr>Презентация PowerPoint</vt:lpstr>
      <vt:lpstr>Подготовка кадров для системы ПОД/ФТ</vt:lpstr>
      <vt:lpstr>Образовательная инициатива РГЭУ (РИНХ) - подготовка студентов Университета к современным вызовам и угрозам в сфере ПОД/ФТ</vt:lpstr>
      <vt:lpstr>Образовательная инициатива РГЭУ (РИНХ) - подготовка студентов Университета к современным вызовам и угрозам в сфере ПОД/ФТ</vt:lpstr>
      <vt:lpstr>  В 2012-2013 годах НИР по заказу Правительства РФ</vt:lpstr>
      <vt:lpstr>В 2015-2017 годах Университетом были получены гранты Российского гуманитарного научного фонда по темам</vt:lpstr>
      <vt:lpstr>3. Взаимодействие в рамках сетевого Института в сфере ПОД/ФТ</vt:lpstr>
      <vt:lpstr>4. Повышение финансовой грамотности населения</vt:lpstr>
      <vt:lpstr>Презентация PowerPoint</vt:lpstr>
      <vt:lpstr>Презентация PowerPoint</vt:lpstr>
      <vt:lpstr>Презентация PowerPoint</vt:lpstr>
      <vt:lpstr>Всероссийская научно-практическая конференция 6 июня 2017 года</vt:lpstr>
      <vt:lpstr>Всероссийская научно-практическая конференция 6 июня 2017 года</vt:lpstr>
      <vt:lpstr>Пилотный проект на базе «РГЭУ(РИНХ)» для Юга России:   формирование качественно нового уровня системы подготовки кадров в сфере ПОД/ФТ за счет нового формата взаимодействия участников антиотмывочной системы:  - организация межведомственного взаимодействия в подготовке кадров для сферы ПОД/ФТ за счет вовлечения в  этот процесс правоохранительных и надзорных органов, их подведомственных образовательных и научных организаций;  - новый механизм взаимодействия по подготовке кадров на базе межведомственных рабочих групп по противодействию незаконным финансовым операциям в регионах и на федеральном уровне.</vt:lpstr>
      <vt:lpstr>Расширенное заседание Межведомственной рабочей группы по вопросам противодействия незаконным финансовым операциям в Южном федеральном округе</vt:lpstr>
      <vt:lpstr>Заседание Межведомственной рабочей группы по вопросам противодействия незаконным финансовым операциям (г. Москва) по вопросу межведомственного взаимодействия при подготовке и обучении кадров для антиотмывочной системы под руководством помощника Президента РФ (Школова Е.М).</vt:lpstr>
      <vt:lpstr> Рекомендовать Генеральной прокуратуре Российской Федерации, МВД России, Минфину России, ФНС России, Минэкономразвития России, ФСБ России, ФТС России, Следственному комитету Российской Федерации, Банку России, Счетной палате Российской Федерации:  - организовать взаимодействие подведомственных образовательных и научных организаций с Сетевым институтом в целях подготовки и переподготовки кадров, проведения совместных научных исследований, разработки методических материалов и организации других видов сотрудничества;  - проработать вопрос о формировании межведомственного консультативного коллегиального органа в рассматриваемой сфере деятельности. 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Анатольевна Жебровская</dc:creator>
  <cp:lastModifiedBy>Елена А. Зандер</cp:lastModifiedBy>
  <cp:revision>80</cp:revision>
  <cp:lastPrinted>2018-03-12T09:25:55Z</cp:lastPrinted>
  <dcterms:created xsi:type="dcterms:W3CDTF">2017-05-18T12:42:39Z</dcterms:created>
  <dcterms:modified xsi:type="dcterms:W3CDTF">2018-07-02T07:42:21Z</dcterms:modified>
</cp:coreProperties>
</file>